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2"/>
  </p:notesMasterIdLst>
  <p:handoutMasterIdLst>
    <p:handoutMasterId r:id="rId43"/>
  </p:handoutMasterIdLst>
  <p:sldIdLst>
    <p:sldId id="458" r:id="rId3"/>
    <p:sldId id="456" r:id="rId4"/>
    <p:sldId id="599" r:id="rId5"/>
    <p:sldId id="526" r:id="rId6"/>
    <p:sldId id="637" r:id="rId7"/>
    <p:sldId id="402" r:id="rId8"/>
    <p:sldId id="527" r:id="rId9"/>
    <p:sldId id="451" r:id="rId10"/>
    <p:sldId id="472" r:id="rId11"/>
    <p:sldId id="459" r:id="rId12"/>
    <p:sldId id="467" r:id="rId13"/>
    <p:sldId id="554" r:id="rId14"/>
    <p:sldId id="474" r:id="rId15"/>
    <p:sldId id="515" r:id="rId16"/>
    <p:sldId id="475" r:id="rId17"/>
    <p:sldId id="510" r:id="rId18"/>
    <p:sldId id="523" r:id="rId19"/>
    <p:sldId id="524" r:id="rId20"/>
    <p:sldId id="525" r:id="rId21"/>
    <p:sldId id="577" r:id="rId22"/>
    <p:sldId id="578" r:id="rId23"/>
    <p:sldId id="581" r:id="rId24"/>
    <p:sldId id="582" r:id="rId25"/>
    <p:sldId id="516" r:id="rId26"/>
    <p:sldId id="517" r:id="rId27"/>
    <p:sldId id="476" r:id="rId28"/>
    <p:sldId id="521" r:id="rId29"/>
    <p:sldId id="520" r:id="rId30"/>
    <p:sldId id="518" r:id="rId31"/>
    <p:sldId id="511" r:id="rId32"/>
    <p:sldId id="513" r:id="rId33"/>
    <p:sldId id="522" r:id="rId34"/>
    <p:sldId id="479" r:id="rId35"/>
    <p:sldId id="506" r:id="rId36"/>
    <p:sldId id="507" r:id="rId37"/>
    <p:sldId id="583" r:id="rId38"/>
    <p:sldId id="585" r:id="rId39"/>
    <p:sldId id="586" r:id="rId40"/>
    <p:sldId id="457" r:id="rId41"/>
  </p:sldIdLst>
  <p:sldSz cx="9144000" cy="6858000" type="screen4x3"/>
  <p:notesSz cx="6858000" cy="9144000"/>
  <p:custShowLst>
    <p:custShow name="自定义放映 1" id="0">
      <p:sldLst/>
    </p:custShow>
  </p:custShowLst>
  <p:custDataLst>
    <p:tags r:id="rId48"/>
  </p:custDataLst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郭 厚银" initials="郭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303BD"/>
    <a:srgbClr val="00FFFF"/>
    <a:srgbClr val="DA102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5" autoAdjust="0"/>
    <p:restoredTop sz="91985" autoAdjust="0"/>
  </p:normalViewPr>
  <p:slideViewPr>
    <p:cSldViewPr showGuides="1">
      <p:cViewPr varScale="1">
        <p:scale>
          <a:sx n="104" d="100"/>
          <a:sy n="104" d="100"/>
        </p:scale>
        <p:origin x="739" y="8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8" Type="http://schemas.openxmlformats.org/officeDocument/2006/relationships/tags" Target="tags/tag13.xml"/><Relationship Id="rId47" Type="http://schemas.openxmlformats.org/officeDocument/2006/relationships/commentAuthors" Target="commentAuthors.xml"/><Relationship Id="rId46" Type="http://schemas.openxmlformats.org/officeDocument/2006/relationships/tableStyles" Target="tableStyles.xml"/><Relationship Id="rId45" Type="http://schemas.openxmlformats.org/officeDocument/2006/relationships/viewProps" Target="viewProps.xml"/><Relationship Id="rId44" Type="http://schemas.openxmlformats.org/officeDocument/2006/relationships/presProps" Target="presProps.xml"/><Relationship Id="rId43" Type="http://schemas.openxmlformats.org/officeDocument/2006/relationships/handoutMaster" Target="handoutMasters/handoutMaster1.xml"/><Relationship Id="rId42" Type="http://schemas.openxmlformats.org/officeDocument/2006/relationships/notesMaster" Target="notesMasters/notesMaster1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12-06T08:06:15.776" idx="1">
    <p:pos x="10" y="10"/>
    <p:text/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12-06T08:06:15.776" idx="1">
    <p:pos x="10" y="10"/>
    <p:text/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4776C5D8-7B00-4BF5-8EA2-9CFD6B9F5B1A}" type="datetimeFigureOut">
              <a:rPr lang="zh-CN" altLang="en-US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noProof="0"/>
              <a:t>单击此处编辑母版文本样式</a:t>
            </a:r>
            <a:endParaRPr lang="zh-CN" altLang="en-US" noProof="0"/>
          </a:p>
          <a:p>
            <a:pPr lvl="1"/>
            <a:r>
              <a:rPr lang="zh-CN" altLang="en-US" noProof="0"/>
              <a:t>第二级</a:t>
            </a:r>
            <a:endParaRPr lang="zh-CN" altLang="en-US" noProof="0"/>
          </a:p>
          <a:p>
            <a:pPr lvl="2"/>
            <a:r>
              <a:rPr lang="zh-CN" altLang="en-US" noProof="0"/>
              <a:t>第三级</a:t>
            </a:r>
            <a:endParaRPr lang="zh-CN" altLang="en-US" noProof="0"/>
          </a:p>
          <a:p>
            <a:pPr lvl="3"/>
            <a:r>
              <a:rPr lang="zh-CN" altLang="en-US" noProof="0"/>
              <a:t>第四级</a:t>
            </a:r>
            <a:endParaRPr lang="zh-CN" altLang="en-US" noProof="0"/>
          </a:p>
          <a:p>
            <a:pPr lvl="4"/>
            <a:r>
              <a:rPr lang="zh-CN" altLang="en-US" noProof="0"/>
              <a:t>第五级</a:t>
            </a:r>
            <a:endParaRPr lang="zh-CN" altLang="en-US" noProof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DF011043-7E34-4930-86DA-10A272E6B122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fade/>
  </p:transition>
</p:sldLayout>
</file>

<file path=ppt/slideMasters/_rels/slideMaster1.xml.rels><?xml version="1.0" encoding="UTF-8" standalone="yes"?>
<Relationships xmlns="http://schemas.openxmlformats.org/package/2006/relationships"><Relationship Id="rId4" Type="http://schemas.openxmlformats.org/officeDocument/2006/relationships/theme" Target="../theme/theme1.xml"/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02D9C0AB-1930-447D-AD3C-6DB5F745D514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230330E7-A2F7-4717-951A-7404A137CA65}" type="slidenum">
              <a:rPr lang="zh-CN" altLang="en-US"/>
            </a:fld>
            <a:endParaRPr lang="zh-CN" altLang="en-US"/>
          </a:p>
        </p:txBody>
      </p:sp>
      <p:pic>
        <p:nvPicPr>
          <p:cNvPr id="1031" name="Picture 2" descr="C:\Documents and Settings\Administrator\桌面\B1-9 PPT模板-04.jp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6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ransition spd="slow">
    <p:fade/>
  </p:transition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18.png"/><Relationship Id="rId7" Type="http://schemas.openxmlformats.org/officeDocument/2006/relationships/slide" Target="slide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0.png"/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1.png"/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2.png"/><Relationship Id="rId1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3.png"/><Relationship Id="rId1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4.png"/><Relationship Id="rId1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5.png"/><Relationship Id="rId3" Type="http://schemas.openxmlformats.org/officeDocument/2006/relationships/tags" Target="../tags/tag3.xml"/><Relationship Id="rId2" Type="http://schemas.openxmlformats.org/officeDocument/2006/relationships/image" Target="../media/image3.png"/><Relationship Id="rId1" Type="http://schemas.openxmlformats.org/officeDocument/2006/relationships/tags" Target="../tags/tag2.xml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6.png"/><Relationship Id="rId3" Type="http://schemas.openxmlformats.org/officeDocument/2006/relationships/tags" Target="../tags/tag5.xml"/><Relationship Id="rId2" Type="http://schemas.openxmlformats.org/officeDocument/2006/relationships/image" Target="../media/image3.png"/><Relationship Id="rId1" Type="http://schemas.openxmlformats.org/officeDocument/2006/relationships/tags" Target="../tags/tag4.xml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7.png"/><Relationship Id="rId3" Type="http://schemas.openxmlformats.org/officeDocument/2006/relationships/tags" Target="../tags/tag7.xml"/><Relationship Id="rId2" Type="http://schemas.openxmlformats.org/officeDocument/2006/relationships/image" Target="../media/image3.png"/><Relationship Id="rId1" Type="http://schemas.openxmlformats.org/officeDocument/2006/relationships/tags" Target="../tags/tag6.xml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8.png"/><Relationship Id="rId3" Type="http://schemas.openxmlformats.org/officeDocument/2006/relationships/tags" Target="../tags/tag9.xml"/><Relationship Id="rId2" Type="http://schemas.openxmlformats.org/officeDocument/2006/relationships/image" Target="../media/image3.png"/><Relationship Id="rId1" Type="http://schemas.openxmlformats.org/officeDocument/2006/relationships/tags" Target="../tags/tag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9.png"/><Relationship Id="rId1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9.png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1" Type="http://schemas.openxmlformats.org/officeDocument/2006/relationships/tags" Target="../tags/tag1.xml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9.png"/><Relationship Id="rId2" Type="http://schemas.openxmlformats.org/officeDocument/2006/relationships/image" Target="../media/image9.png"/><Relationship Id="rId1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9.png"/><Relationship Id="rId2" Type="http://schemas.openxmlformats.org/officeDocument/2006/relationships/image" Target="../media/image30.jpeg"/><Relationship Id="rId1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1.png"/><Relationship Id="rId1" Type="http://schemas.openxmlformats.org/officeDocument/2006/relationships/image" Target="../media/image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2.jpeg"/><Relationship Id="rId1" Type="http://schemas.openxmlformats.org/officeDocument/2006/relationships/image" Target="../media/image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3.png"/><Relationship Id="rId1" Type="http://schemas.openxmlformats.org/officeDocument/2006/relationships/tags" Target="../tags/tag10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4.png"/><Relationship Id="rId1" Type="http://schemas.openxmlformats.org/officeDocument/2006/relationships/tags" Target="../tags/tag1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5.png"/><Relationship Id="rId1" Type="http://schemas.openxmlformats.org/officeDocument/2006/relationships/tags" Target="../tags/tag1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comments" Target="../comments/comment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comments" Target="../comments/comment2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1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0.png"/><Relationship Id="rId1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v4ico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6892" y="1772816"/>
            <a:ext cx="8070215" cy="435737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771801" y="980728"/>
            <a:ext cx="3528392" cy="5835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en-US" altLang="zh-CN" sz="32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   </a:t>
            </a:r>
            <a:r>
              <a:rPr lang="zh-CN" altLang="en-US" sz="32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支架控制器</a:t>
            </a:r>
            <a:endParaRPr lang="zh-CN" altLang="en-US" sz="32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cut/>
      </p:transition>
    </mc:Choice>
    <mc:Fallback>
      <p:transition spd="slow">
        <p:cut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屏幕截图0000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50840" y="0"/>
            <a:ext cx="3680460" cy="2454275"/>
          </a:xfrm>
          <a:prstGeom prst="rect">
            <a:avLst/>
          </a:prstGeom>
        </p:spPr>
      </p:pic>
      <p:pic>
        <p:nvPicPr>
          <p:cNvPr id="28" name="图片 7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5468" y="3807143"/>
            <a:ext cx="1247140" cy="119888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圆角矩形 8"/>
          <p:cNvSpPr/>
          <p:nvPr/>
        </p:nvSpPr>
        <p:spPr>
          <a:xfrm>
            <a:off x="8028305" y="84455"/>
            <a:ext cx="655320" cy="288290"/>
          </a:xfrm>
          <a:prstGeom prst="roundRect">
            <a:avLst/>
          </a:prstGeom>
          <a:noFill/>
          <a:ln w="190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" name="直接箭头连接符 10"/>
          <p:cNvCxnSpPr>
            <a:endCxn id="12" idx="3"/>
          </p:cNvCxnSpPr>
          <p:nvPr/>
        </p:nvCxnSpPr>
        <p:spPr>
          <a:xfrm flipH="1">
            <a:off x="2901315" y="404495"/>
            <a:ext cx="5414645" cy="1336675"/>
          </a:xfrm>
          <a:prstGeom prst="straightConnector1">
            <a:avLst/>
          </a:prstGeom>
          <a:ln w="76200">
            <a:solidFill>
              <a:srgbClr val="FF0000"/>
            </a:solidFill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889635" y="1510665"/>
            <a:ext cx="20116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被控支架编号</a:t>
            </a:r>
            <a:endParaRPr lang="zh-CN" altLang="en-US" sz="2400" dirty="0"/>
          </a:p>
        </p:txBody>
      </p:sp>
      <p:sp>
        <p:nvSpPr>
          <p:cNvPr id="6" name="文本框 5"/>
          <p:cNvSpPr txBox="1"/>
          <p:nvPr/>
        </p:nvSpPr>
        <p:spPr>
          <a:xfrm>
            <a:off x="3731260" y="372745"/>
            <a:ext cx="5175885" cy="5835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zh-CN" altLang="en-US" sz="32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邻架控制</a:t>
            </a:r>
            <a:endParaRPr lang="zh-CN" altLang="en-US" sz="32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7" name="图片 6" descr="jhy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" y="2637155"/>
            <a:ext cx="7409815" cy="3760470"/>
          </a:xfrm>
          <a:prstGeom prst="rect">
            <a:avLst/>
          </a:prstGeom>
        </p:spPr>
      </p:pic>
      <p:cxnSp>
        <p:nvCxnSpPr>
          <p:cNvPr id="4" name="直接箭头连接符 3"/>
          <p:cNvCxnSpPr>
            <a:stCxn id="5" idx="3"/>
          </p:cNvCxnSpPr>
          <p:nvPr/>
        </p:nvCxnSpPr>
        <p:spPr>
          <a:xfrm flipV="1">
            <a:off x="4499610" y="4653280"/>
            <a:ext cx="3384550" cy="691515"/>
          </a:xfrm>
          <a:prstGeom prst="straightConnector1">
            <a:avLst/>
          </a:prstGeom>
          <a:ln w="76200">
            <a:solidFill>
              <a:srgbClr val="FF0000"/>
            </a:solidFill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" name="圆角矩形 4"/>
          <p:cNvSpPr/>
          <p:nvPr/>
        </p:nvSpPr>
        <p:spPr>
          <a:xfrm>
            <a:off x="3983990" y="5099685"/>
            <a:ext cx="515620" cy="489585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箭头连接符 7"/>
          <p:cNvCxnSpPr/>
          <p:nvPr/>
        </p:nvCxnSpPr>
        <p:spPr>
          <a:xfrm flipV="1">
            <a:off x="2555240" y="2493010"/>
            <a:ext cx="3528695" cy="2851785"/>
          </a:xfrm>
          <a:prstGeom prst="straightConnector1">
            <a:avLst/>
          </a:prstGeom>
          <a:ln w="76200">
            <a:solidFill>
              <a:srgbClr val="FF0000"/>
            </a:solidFill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圆角矩形 12"/>
          <p:cNvSpPr/>
          <p:nvPr/>
        </p:nvSpPr>
        <p:spPr>
          <a:xfrm>
            <a:off x="1619250" y="5099685"/>
            <a:ext cx="935990" cy="489585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cut/>
      </p:transition>
    </mc:Choice>
    <mc:Fallback>
      <p:transition spd="slow">
        <p:cut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屏幕截图0000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03545" y="0"/>
            <a:ext cx="3635375" cy="2423795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3731260" y="372745"/>
            <a:ext cx="5175885" cy="5835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zh-CN" altLang="en-US" sz="32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成组控制</a:t>
            </a:r>
            <a:endParaRPr lang="zh-CN" altLang="en-US" sz="32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8" name="图片 7" descr="屏幕截图0000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1800" y="0"/>
            <a:ext cx="3627120" cy="2418080"/>
          </a:xfrm>
          <a:prstGeom prst="rect">
            <a:avLst/>
          </a:prstGeom>
        </p:spPr>
      </p:pic>
      <p:pic>
        <p:nvPicPr>
          <p:cNvPr id="15" name="图片 14" descr="jhy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" y="2637155"/>
            <a:ext cx="7409815" cy="3760470"/>
          </a:xfrm>
          <a:prstGeom prst="rect">
            <a:avLst/>
          </a:prstGeom>
        </p:spPr>
      </p:pic>
      <p:cxnSp>
        <p:nvCxnSpPr>
          <p:cNvPr id="5" name="直接箭头连接符 4"/>
          <p:cNvCxnSpPr>
            <a:stCxn id="10" idx="3"/>
          </p:cNvCxnSpPr>
          <p:nvPr/>
        </p:nvCxnSpPr>
        <p:spPr>
          <a:xfrm flipV="1">
            <a:off x="3491230" y="4796790"/>
            <a:ext cx="4537075" cy="540385"/>
          </a:xfrm>
          <a:prstGeom prst="straightConnector1">
            <a:avLst/>
          </a:prstGeom>
          <a:ln w="76200">
            <a:solidFill>
              <a:srgbClr val="FF0000"/>
            </a:solidFill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圆角矩形 9"/>
          <p:cNvSpPr/>
          <p:nvPr/>
        </p:nvSpPr>
        <p:spPr>
          <a:xfrm>
            <a:off x="2555240" y="5013325"/>
            <a:ext cx="935990" cy="647700"/>
          </a:xfrm>
          <a:prstGeom prst="round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6948170" y="2768600"/>
            <a:ext cx="220154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400" dirty="0">
                <a:sym typeface="+mn-ea"/>
              </a:rPr>
              <a:t>扩大成组范围</a:t>
            </a:r>
            <a:endParaRPr lang="zh-CN" altLang="en-US" sz="2400" dirty="0">
              <a:sym typeface="+mn-ea"/>
            </a:endParaRPr>
          </a:p>
        </p:txBody>
      </p:sp>
      <p:pic>
        <p:nvPicPr>
          <p:cNvPr id="30" name="图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8330" y="3933190"/>
            <a:ext cx="830580" cy="8464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图片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44840" y="4869180"/>
            <a:ext cx="814070" cy="7988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图片 16" descr="屏幕截图0000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07990" y="0"/>
            <a:ext cx="3635375" cy="2423795"/>
          </a:xfrm>
          <a:prstGeom prst="rect">
            <a:avLst/>
          </a:prstGeom>
        </p:spPr>
      </p:pic>
      <p:pic>
        <p:nvPicPr>
          <p:cNvPr id="32" name="图片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99385" y="1340485"/>
            <a:ext cx="866775" cy="833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图片 12">
            <a:hlinkClick r:id="rId7" action="ppaction://hlinksldjump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36010" y="1358312"/>
            <a:ext cx="845185" cy="798195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圆角矩形 18"/>
          <p:cNvSpPr/>
          <p:nvPr/>
        </p:nvSpPr>
        <p:spPr>
          <a:xfrm>
            <a:off x="1619885" y="5020310"/>
            <a:ext cx="935990" cy="647700"/>
          </a:xfrm>
          <a:prstGeom prst="round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0" name="直接箭头连接符 19"/>
          <p:cNvCxnSpPr>
            <a:stCxn id="19" idx="0"/>
          </p:cNvCxnSpPr>
          <p:nvPr/>
        </p:nvCxnSpPr>
        <p:spPr>
          <a:xfrm flipV="1">
            <a:off x="2087880" y="2277110"/>
            <a:ext cx="1548130" cy="2743200"/>
          </a:xfrm>
          <a:prstGeom prst="straightConnector1">
            <a:avLst/>
          </a:prstGeom>
          <a:ln w="76200">
            <a:solidFill>
              <a:srgbClr val="FF0000"/>
            </a:solidFill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" name="文本框 21"/>
          <p:cNvSpPr txBox="1"/>
          <p:nvPr/>
        </p:nvSpPr>
        <p:spPr>
          <a:xfrm>
            <a:off x="353695" y="1557020"/>
            <a:ext cx="220154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400" dirty="0">
                <a:sym typeface="+mn-ea"/>
              </a:rPr>
              <a:t>切换成组方向</a:t>
            </a:r>
            <a:endParaRPr lang="zh-CN" altLang="en-US" sz="2400" dirty="0"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cut/>
      </p:transition>
    </mc:Choice>
    <mc:Fallback>
      <p:transition spd="slow">
        <p:cut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/>
          <p:cNvSpPr txBox="1"/>
          <p:nvPr/>
        </p:nvSpPr>
        <p:spPr>
          <a:xfrm>
            <a:off x="2699792" y="1196752"/>
            <a:ext cx="5175885" cy="5835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zh-CN" altLang="en-US" sz="32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控制器控制相关说明</a:t>
            </a:r>
            <a:endParaRPr lang="zh-CN" altLang="en-US" sz="32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99592" y="2276872"/>
            <a:ext cx="7704856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1.V4</a:t>
            </a:r>
            <a:r>
              <a:rPr lang="zh-CN" altLang="en-US" dirty="0"/>
              <a:t>控制器中多组成组动作同时触发时，同一时刻多个动作可重叠执行。</a:t>
            </a:r>
            <a:endParaRPr lang="en-US" altLang="zh-CN" dirty="0"/>
          </a:p>
          <a:p>
            <a:r>
              <a:rPr lang="en-US" altLang="zh-CN" dirty="0"/>
              <a:t>2.</a:t>
            </a:r>
            <a:r>
              <a:rPr lang="zh-CN" altLang="en-US" dirty="0"/>
              <a:t>成组动作向服务器上报动作信息时，服务器中的动作来源只记录控制器成组组长</a:t>
            </a:r>
            <a:r>
              <a:rPr lang="en-US" altLang="zh-CN" dirty="0"/>
              <a:t>ID(</a:t>
            </a:r>
            <a:r>
              <a:rPr lang="zh-CN" altLang="en-US" dirty="0"/>
              <a:t>成组动作在执行过程中，会根据组内架数进行分组执行，从起始架进行计算，每组有个组长，组长支配自己的组内成员进行执行。</a:t>
            </a:r>
            <a:endParaRPr lang="zh-CN" altLang="en-US" dirty="0"/>
          </a:p>
          <a:p>
            <a:r>
              <a:rPr lang="zh-CN" altLang="en-US" dirty="0"/>
              <a:t>组长会执行两套状态机，一套为成组的状态机</a:t>
            </a:r>
            <a:r>
              <a:rPr lang="en-US" altLang="zh-CN" dirty="0"/>
              <a:t>:</a:t>
            </a:r>
            <a:r>
              <a:rPr lang="zh-CN" altLang="en-US" dirty="0"/>
              <a:t>预警，运行，停止等</a:t>
            </a:r>
            <a:endParaRPr lang="zh-CN" altLang="en-US" dirty="0"/>
          </a:p>
          <a:p>
            <a:r>
              <a:rPr lang="zh-CN" altLang="en-US" dirty="0"/>
              <a:t>另一套为单动作，组合动作的状态机，预警，运行，停止等，成组的源地址为启动架，单动作组合动作的源地址为本架；</a:t>
            </a:r>
            <a:endParaRPr lang="zh-CN" altLang="en-US" dirty="0"/>
          </a:p>
          <a:p>
            <a:r>
              <a:rPr lang="zh-CN" altLang="en-US" dirty="0"/>
              <a:t>组员只有一套状态机，为单动作，组合动作的状态机包括预警，运行，停止等，组员的控制器源地址为组长。</a:t>
            </a:r>
            <a:r>
              <a:rPr lang="en-US" altLang="zh-CN" dirty="0"/>
              <a:t>)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cut/>
      </p:transition>
    </mc:Choice>
    <mc:Fallback>
      <p:transition spd="slow">
        <p:cut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/>
          <p:cNvSpPr txBox="1"/>
          <p:nvPr/>
        </p:nvSpPr>
        <p:spPr>
          <a:xfrm>
            <a:off x="3188457" y="2844225"/>
            <a:ext cx="27670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参数设置模式</a:t>
            </a:r>
            <a:endParaRPr lang="zh-CN" altLang="en-US" sz="32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cut/>
      </p:transition>
    </mc:Choice>
    <mc:Fallback>
      <p:transition spd="slow">
        <p:cut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屏幕截图000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84825" y="0"/>
            <a:ext cx="3559175" cy="2372995"/>
          </a:xfrm>
          <a:prstGeom prst="rect">
            <a:avLst/>
          </a:prstGeom>
        </p:spPr>
      </p:pic>
      <p:pic>
        <p:nvPicPr>
          <p:cNvPr id="5" name="图片 4" descr="jhy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15" y="2637155"/>
            <a:ext cx="7409815" cy="376047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1572" y="3501008"/>
            <a:ext cx="1008112" cy="906767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1572" y="5048872"/>
            <a:ext cx="1009829" cy="97046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" name="直接箭头连接符 9"/>
          <p:cNvCxnSpPr>
            <a:stCxn id="11" idx="3"/>
            <a:endCxn id="8" idx="1"/>
          </p:cNvCxnSpPr>
          <p:nvPr/>
        </p:nvCxnSpPr>
        <p:spPr>
          <a:xfrm flipV="1">
            <a:off x="4931390" y="3954392"/>
            <a:ext cx="2960182" cy="1427070"/>
          </a:xfrm>
          <a:prstGeom prst="straightConnector1">
            <a:avLst/>
          </a:prstGeom>
          <a:ln w="76200">
            <a:solidFill>
              <a:srgbClr val="FF0000"/>
            </a:solidFill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圆角矩形 10"/>
          <p:cNvSpPr/>
          <p:nvPr/>
        </p:nvSpPr>
        <p:spPr>
          <a:xfrm>
            <a:off x="4427984" y="5093541"/>
            <a:ext cx="503406" cy="575841"/>
          </a:xfrm>
          <a:prstGeom prst="round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3731260" y="372745"/>
            <a:ext cx="5175885" cy="5835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zh-CN" altLang="en-US" sz="32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参数设置</a:t>
            </a:r>
            <a:endParaRPr lang="zh-CN" altLang="en-US" sz="32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cxnSp>
        <p:nvCxnSpPr>
          <p:cNvPr id="13" name="直接箭头连接符 12"/>
          <p:cNvCxnSpPr>
            <a:stCxn id="14" idx="3"/>
            <a:endCxn id="9" idx="1"/>
          </p:cNvCxnSpPr>
          <p:nvPr/>
        </p:nvCxnSpPr>
        <p:spPr>
          <a:xfrm>
            <a:off x="4403357" y="5381462"/>
            <a:ext cx="3488215" cy="152642"/>
          </a:xfrm>
          <a:prstGeom prst="straightConnector1">
            <a:avLst/>
          </a:prstGeom>
          <a:ln w="76200">
            <a:solidFill>
              <a:srgbClr val="FF0000"/>
            </a:solidFill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圆角矩形 13"/>
          <p:cNvSpPr/>
          <p:nvPr/>
        </p:nvSpPr>
        <p:spPr>
          <a:xfrm>
            <a:off x="3899951" y="5093541"/>
            <a:ext cx="503406" cy="575841"/>
          </a:xfrm>
          <a:prstGeom prst="round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161457" y="1059845"/>
            <a:ext cx="5669280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tx1"/>
                </a:solidFill>
              </a:rPr>
              <a:t>按住“工况”键，</a:t>
            </a:r>
            <a:r>
              <a:rPr lang="zh-CN" altLang="en-US" sz="2400" dirty="0">
                <a:solidFill>
                  <a:schemeClr val="tx1"/>
                </a:solidFill>
              </a:rPr>
              <a:t>然后按下“辅助”键，</a:t>
            </a:r>
            <a:endParaRPr lang="en-US" altLang="zh-CN" sz="2400" dirty="0">
              <a:solidFill>
                <a:schemeClr val="tx1"/>
              </a:solidFill>
            </a:endParaRPr>
          </a:p>
          <a:p>
            <a:r>
              <a:rPr lang="zh-CN" altLang="en-US" sz="2400" dirty="0">
                <a:solidFill>
                  <a:schemeClr val="tx1"/>
                </a:solidFill>
              </a:rPr>
              <a:t>显示输入密码，输入“</a:t>
            </a:r>
            <a:r>
              <a:rPr lang="en-US" altLang="zh-CN" sz="2400" dirty="0">
                <a:solidFill>
                  <a:schemeClr val="tx1"/>
                </a:solidFill>
              </a:rPr>
              <a:t>1111</a:t>
            </a:r>
            <a:r>
              <a:rPr lang="zh-CN" altLang="en-US" sz="2400" dirty="0">
                <a:solidFill>
                  <a:schemeClr val="tx1"/>
                </a:solidFill>
              </a:rPr>
              <a:t>”，</a:t>
            </a:r>
            <a:endParaRPr lang="en-US" altLang="zh-CN" sz="2400" dirty="0">
              <a:solidFill>
                <a:schemeClr val="tx1"/>
              </a:solidFill>
            </a:endParaRPr>
          </a:p>
          <a:p>
            <a:r>
              <a:rPr lang="zh-CN" altLang="en-US" sz="2400" dirty="0">
                <a:solidFill>
                  <a:schemeClr val="tx1"/>
                </a:solidFill>
              </a:rPr>
              <a:t>进入参数设置。</a:t>
            </a:r>
            <a:endParaRPr lang="zh-CN" altLang="en-US" sz="24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cut/>
      </p:transition>
    </mc:Choice>
    <mc:Fallback>
      <p:transition spd="slow">
        <p:cut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屏幕截图000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84825" y="0"/>
            <a:ext cx="3559175" cy="2372995"/>
          </a:xfrm>
          <a:prstGeom prst="rect">
            <a:avLst/>
          </a:prstGeom>
        </p:spPr>
      </p:pic>
      <p:pic>
        <p:nvPicPr>
          <p:cNvPr id="5" name="图片 4" descr="jhy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15" y="2637155"/>
            <a:ext cx="7409815" cy="376047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1977" y="3267075"/>
            <a:ext cx="360045" cy="32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图片 6" descr="屏幕截图000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4825" y="-1"/>
            <a:ext cx="3559175" cy="2372995"/>
          </a:xfrm>
          <a:prstGeom prst="rect">
            <a:avLst/>
          </a:prstGeom>
        </p:spPr>
      </p:pic>
      <p:cxnSp>
        <p:nvCxnSpPr>
          <p:cNvPr id="10" name="直接箭头连接符 9"/>
          <p:cNvCxnSpPr>
            <a:stCxn id="14" idx="0"/>
          </p:cNvCxnSpPr>
          <p:nvPr/>
        </p:nvCxnSpPr>
        <p:spPr>
          <a:xfrm flipH="1" flipV="1">
            <a:off x="1907705" y="2372994"/>
            <a:ext cx="165453" cy="2720547"/>
          </a:xfrm>
          <a:prstGeom prst="straightConnector1">
            <a:avLst/>
          </a:prstGeom>
          <a:ln w="76200">
            <a:solidFill>
              <a:srgbClr val="FF0000"/>
            </a:solidFill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圆角矩形 10"/>
          <p:cNvSpPr/>
          <p:nvPr/>
        </p:nvSpPr>
        <p:spPr>
          <a:xfrm>
            <a:off x="2541648" y="5093541"/>
            <a:ext cx="1010650" cy="575841"/>
          </a:xfrm>
          <a:prstGeom prst="round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3731260" y="372745"/>
            <a:ext cx="5175885" cy="5835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zh-CN" altLang="en-US" sz="32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参数设置</a:t>
            </a:r>
            <a:endParaRPr lang="zh-CN" altLang="en-US" sz="32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cxnSp>
        <p:nvCxnSpPr>
          <p:cNvPr id="13" name="直接箭头连接符 12"/>
          <p:cNvCxnSpPr>
            <a:stCxn id="11" idx="0"/>
          </p:cNvCxnSpPr>
          <p:nvPr/>
        </p:nvCxnSpPr>
        <p:spPr>
          <a:xfrm flipV="1">
            <a:off x="3046973" y="2372994"/>
            <a:ext cx="879750" cy="2720547"/>
          </a:xfrm>
          <a:prstGeom prst="straightConnector1">
            <a:avLst/>
          </a:prstGeom>
          <a:ln w="76200">
            <a:solidFill>
              <a:srgbClr val="FF0000"/>
            </a:solidFill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圆角矩形 13"/>
          <p:cNvSpPr/>
          <p:nvPr/>
        </p:nvSpPr>
        <p:spPr>
          <a:xfrm>
            <a:off x="1590540" y="5093541"/>
            <a:ext cx="965235" cy="575841"/>
          </a:xfrm>
          <a:prstGeom prst="round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161290" y="1059815"/>
            <a:ext cx="5410200" cy="56578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zh-CN" altLang="en-US" sz="2400" dirty="0">
                <a:solidFill>
                  <a:schemeClr val="tx1"/>
                </a:solidFill>
              </a:rPr>
              <a:t>“</a:t>
            </a:r>
            <a:r>
              <a:rPr lang="en-US" altLang="zh-CN" sz="2400" dirty="0">
                <a:solidFill>
                  <a:schemeClr val="tx1"/>
                </a:solidFill>
              </a:rPr>
              <a:t>L1~R3</a:t>
            </a:r>
            <a:r>
              <a:rPr lang="zh-CN" altLang="en-US" sz="2400" dirty="0">
                <a:solidFill>
                  <a:schemeClr val="tx1"/>
                </a:solidFill>
              </a:rPr>
              <a:t>”代表左右两侧对应的参数项</a:t>
            </a:r>
            <a:endParaRPr lang="en-US" altLang="zh-CN" sz="2400" dirty="0">
              <a:solidFill>
                <a:schemeClr val="tx1"/>
              </a:solidFill>
            </a:endParaRPr>
          </a:p>
          <a:p>
            <a:endParaRPr lang="en-US" altLang="zh-CN" sz="2400" dirty="0">
              <a:solidFill>
                <a:schemeClr val="tx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2042" y="1924506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tx1"/>
                </a:solidFill>
              </a:rPr>
              <a:t>光标上下移动</a:t>
            </a:r>
            <a:endParaRPr lang="zh-CN" altLang="en-US" sz="2400" dirty="0">
              <a:solidFill>
                <a:schemeClr val="tx1"/>
              </a:solidFill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3059232" y="1925850"/>
            <a:ext cx="23164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tx1"/>
                </a:solidFill>
              </a:rPr>
              <a:t>参数选定和</a:t>
            </a:r>
            <a:r>
              <a:rPr lang="zh-CN" altLang="en-US" sz="2400" dirty="0">
                <a:solidFill>
                  <a:schemeClr val="tx1"/>
                </a:solidFill>
              </a:rPr>
              <a:t>退出</a:t>
            </a:r>
            <a:endParaRPr lang="zh-CN" altLang="en-US" sz="24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cut/>
      </p:transition>
    </mc:Choice>
    <mc:Fallback>
      <p:transition spd="slow">
        <p:cut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屏幕截图000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84825" y="0"/>
            <a:ext cx="3559175" cy="2372995"/>
          </a:xfrm>
          <a:prstGeom prst="rect">
            <a:avLst/>
          </a:prstGeom>
        </p:spPr>
      </p:pic>
      <p:pic>
        <p:nvPicPr>
          <p:cNvPr id="5" name="图片 4" descr="jhy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15" y="2636520"/>
            <a:ext cx="7409815" cy="3760470"/>
          </a:xfrm>
          <a:prstGeom prst="rect">
            <a:avLst/>
          </a:prstGeom>
        </p:spPr>
      </p:pic>
      <p:pic>
        <p:nvPicPr>
          <p:cNvPr id="7" name="图片 6" descr="屏幕截图000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4825" y="-1"/>
            <a:ext cx="3559175" cy="2372995"/>
          </a:xfrm>
          <a:prstGeom prst="rect">
            <a:avLst/>
          </a:prstGeom>
        </p:spPr>
      </p:pic>
      <p:cxnSp>
        <p:nvCxnSpPr>
          <p:cNvPr id="10" name="直接箭头连接符 9"/>
          <p:cNvCxnSpPr>
            <a:stCxn id="14" idx="0"/>
            <a:endCxn id="16" idx="2"/>
          </p:cNvCxnSpPr>
          <p:nvPr/>
        </p:nvCxnSpPr>
        <p:spPr>
          <a:xfrm flipV="1">
            <a:off x="1357337" y="2260174"/>
            <a:ext cx="1436412" cy="1337942"/>
          </a:xfrm>
          <a:prstGeom prst="straightConnector1">
            <a:avLst/>
          </a:prstGeom>
          <a:ln w="76200">
            <a:solidFill>
              <a:srgbClr val="FF0000"/>
            </a:solidFill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3731260" y="372745"/>
            <a:ext cx="5175885" cy="5835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zh-CN" altLang="en-US" sz="32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参数设置</a:t>
            </a:r>
            <a:endParaRPr lang="zh-CN" altLang="en-US" sz="32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1095001" y="3598116"/>
            <a:ext cx="524672" cy="1055020"/>
          </a:xfrm>
          <a:prstGeom prst="round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161457" y="1059845"/>
            <a:ext cx="526458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tx1"/>
                </a:solidFill>
              </a:rPr>
              <a:t>修改完参数后，可通过</a:t>
            </a:r>
            <a:r>
              <a:rPr lang="en-US" altLang="zh-CN" sz="2400" dirty="0">
                <a:solidFill>
                  <a:schemeClr val="tx1"/>
                </a:solidFill>
              </a:rPr>
              <a:t>L1/L2</a:t>
            </a:r>
            <a:r>
              <a:rPr lang="zh-CN" altLang="en-US" sz="2400" dirty="0">
                <a:solidFill>
                  <a:schemeClr val="tx1"/>
                </a:solidFill>
              </a:rPr>
              <a:t>进行修改</a:t>
            </a:r>
            <a:endParaRPr lang="en-US" altLang="zh-CN" sz="2400" dirty="0">
              <a:solidFill>
                <a:schemeClr val="tx1"/>
              </a:solidFill>
            </a:endParaRPr>
          </a:p>
          <a:p>
            <a:r>
              <a:rPr lang="zh-CN" altLang="en-US" sz="2400" dirty="0">
                <a:solidFill>
                  <a:schemeClr val="tx1"/>
                </a:solidFill>
              </a:rPr>
              <a:t>参数的保存，有的参数为全局参数，</a:t>
            </a:r>
            <a:endParaRPr lang="en-US" altLang="zh-CN" sz="2400" dirty="0">
              <a:solidFill>
                <a:schemeClr val="tx1"/>
              </a:solidFill>
            </a:endParaRPr>
          </a:p>
          <a:p>
            <a:r>
              <a:rPr lang="zh-CN" altLang="en-US" sz="2400" dirty="0">
                <a:solidFill>
                  <a:schemeClr val="tx1"/>
                </a:solidFill>
              </a:rPr>
              <a:t>有的参数为全局本地参数</a:t>
            </a:r>
            <a:endParaRPr lang="zh-CN" altLang="en-US" sz="24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cut/>
      </p:transition>
    </mc:Choice>
    <mc:Fallback>
      <p:transition spd="slow">
        <p:cut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jhy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504" y="2604771"/>
            <a:ext cx="7409815" cy="3760470"/>
          </a:xfrm>
          <a:prstGeom prst="rect">
            <a:avLst/>
          </a:prstGeom>
        </p:spPr>
      </p:pic>
      <p:cxnSp>
        <p:nvCxnSpPr>
          <p:cNvPr id="10" name="直接箭头连接符 9"/>
          <p:cNvCxnSpPr/>
          <p:nvPr/>
        </p:nvCxnSpPr>
        <p:spPr>
          <a:xfrm flipH="1" flipV="1">
            <a:off x="3491880" y="2604771"/>
            <a:ext cx="585292" cy="996516"/>
          </a:xfrm>
          <a:prstGeom prst="straightConnector1">
            <a:avLst/>
          </a:prstGeom>
          <a:ln w="76200">
            <a:solidFill>
              <a:srgbClr val="FF0000"/>
            </a:solidFill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3731260" y="372745"/>
            <a:ext cx="5175885" cy="5835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zh-CN" altLang="en-US" sz="32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键盘设置</a:t>
            </a:r>
            <a:endParaRPr lang="zh-CN" altLang="en-US" sz="32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3923928" y="3601287"/>
            <a:ext cx="1008111" cy="1483897"/>
          </a:xfrm>
          <a:prstGeom prst="round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161457" y="1059845"/>
            <a:ext cx="484259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/>
                </a:solidFill>
              </a:rPr>
              <a:t>控制器的键盘布局是可以通过参数来进行修改的，一个按键上最多可配置两个动作，按下按键便会执行配置的动作。</a:t>
            </a:r>
            <a:endParaRPr lang="zh-CN" altLang="en-US" sz="2400" dirty="0">
              <a:solidFill>
                <a:schemeClr val="tx1"/>
              </a:solidFill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1705" y="232489"/>
            <a:ext cx="3588239" cy="248570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cut/>
      </p:transition>
    </mc:Choice>
    <mc:Fallback>
      <p:transition spd="slow">
        <p:cut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jhy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504" y="2604771"/>
            <a:ext cx="7409815" cy="3760470"/>
          </a:xfrm>
          <a:prstGeom prst="rect">
            <a:avLst/>
          </a:prstGeom>
        </p:spPr>
      </p:pic>
      <p:cxnSp>
        <p:nvCxnSpPr>
          <p:cNvPr id="10" name="直接箭头连接符 9"/>
          <p:cNvCxnSpPr/>
          <p:nvPr/>
        </p:nvCxnSpPr>
        <p:spPr>
          <a:xfrm flipH="1" flipV="1">
            <a:off x="3059832" y="2276872"/>
            <a:ext cx="498054" cy="1340801"/>
          </a:xfrm>
          <a:prstGeom prst="straightConnector1">
            <a:avLst/>
          </a:prstGeom>
          <a:ln w="76200">
            <a:solidFill>
              <a:srgbClr val="FF0000"/>
            </a:solidFill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2987824" y="372745"/>
            <a:ext cx="2808312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zh-CN" altLang="en-US" sz="32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辅助动作设置</a:t>
            </a:r>
            <a:endParaRPr lang="zh-CN" altLang="en-US" sz="32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3210858" y="3645024"/>
            <a:ext cx="785079" cy="1441678"/>
          </a:xfrm>
          <a:prstGeom prst="round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161457" y="1059845"/>
            <a:ext cx="48425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</a:rPr>
              <a:t>控制器上的辅助动作可配置是通过配置</a:t>
            </a:r>
            <a:r>
              <a:rPr lang="en-US" altLang="zh-CN" sz="2400" dirty="0">
                <a:solidFill>
                  <a:srgbClr val="FF0000"/>
                </a:solidFill>
              </a:rPr>
              <a:t>L1,L2,L3</a:t>
            </a:r>
            <a:r>
              <a:rPr lang="zh-CN" altLang="en-US" sz="2400" dirty="0">
                <a:solidFill>
                  <a:srgbClr val="FF0000"/>
                </a:solidFill>
              </a:rPr>
              <a:t>和</a:t>
            </a:r>
            <a:r>
              <a:rPr lang="en-US" altLang="zh-CN" sz="2400" dirty="0">
                <a:solidFill>
                  <a:srgbClr val="FF0000"/>
                </a:solidFill>
              </a:rPr>
              <a:t>R1,R2,R3</a:t>
            </a:r>
            <a:r>
              <a:rPr lang="zh-CN" altLang="en-US" sz="2400" dirty="0">
                <a:solidFill>
                  <a:srgbClr val="FF0000"/>
                </a:solidFill>
              </a:rPr>
              <a:t>的动作实现，如图</a:t>
            </a:r>
            <a:endParaRPr lang="en-US" altLang="zh-CN" sz="2400" dirty="0">
              <a:solidFill>
                <a:srgbClr val="FF0000"/>
              </a:solidFill>
            </a:endParaRPr>
          </a:p>
        </p:txBody>
      </p:sp>
      <p:sp>
        <p:nvSpPr>
          <p:cNvPr id="2" name="圆角矩形 13"/>
          <p:cNvSpPr/>
          <p:nvPr/>
        </p:nvSpPr>
        <p:spPr>
          <a:xfrm>
            <a:off x="1122624" y="3645024"/>
            <a:ext cx="785080" cy="1441678"/>
          </a:xfrm>
          <a:prstGeom prst="round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直接箭头连接符 6"/>
          <p:cNvCxnSpPr/>
          <p:nvPr/>
        </p:nvCxnSpPr>
        <p:spPr>
          <a:xfrm flipV="1">
            <a:off x="1345740" y="2276872"/>
            <a:ext cx="280940" cy="1373634"/>
          </a:xfrm>
          <a:prstGeom prst="straightConnector1">
            <a:avLst/>
          </a:prstGeom>
          <a:ln w="76200">
            <a:solidFill>
              <a:srgbClr val="FF0000"/>
            </a:solidFill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8" name="图片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6225" y="372744"/>
            <a:ext cx="3539509" cy="240802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cut/>
      </p:transition>
    </mc:Choice>
    <mc:Fallback>
      <p:transition spd="slow">
        <p:cut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jhy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504" y="2604771"/>
            <a:ext cx="7409815" cy="376047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2987824" y="372745"/>
            <a:ext cx="2808312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zh-CN" altLang="en-US" sz="32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主界面设置</a:t>
            </a:r>
            <a:endParaRPr lang="zh-CN" altLang="en-US" sz="32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61457" y="1059845"/>
            <a:ext cx="48425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</a:rPr>
              <a:t>控制器主界面显示那啊些传感器也是可以通过参数来配置的，控制器最多可以显示</a:t>
            </a:r>
            <a:r>
              <a:rPr lang="en-US" altLang="zh-CN" sz="2400" dirty="0">
                <a:solidFill>
                  <a:srgbClr val="FF0000"/>
                </a:solidFill>
              </a:rPr>
              <a:t>6</a:t>
            </a:r>
            <a:r>
              <a:rPr lang="zh-CN" altLang="en-US" sz="2400" dirty="0">
                <a:solidFill>
                  <a:srgbClr val="FF0000"/>
                </a:solidFill>
              </a:rPr>
              <a:t>个传感器数值</a:t>
            </a:r>
            <a:endParaRPr lang="en-US" altLang="zh-CN" sz="2400" dirty="0">
              <a:solidFill>
                <a:srgbClr val="FF0000"/>
              </a:solidFill>
            </a:endParaRPr>
          </a:p>
        </p:txBody>
      </p:sp>
      <p:sp>
        <p:nvSpPr>
          <p:cNvPr id="2" name="圆角矩形 13"/>
          <p:cNvSpPr/>
          <p:nvPr/>
        </p:nvSpPr>
        <p:spPr>
          <a:xfrm>
            <a:off x="1907704" y="4581128"/>
            <a:ext cx="1296144" cy="432048"/>
          </a:xfrm>
          <a:prstGeom prst="round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" name="直接箭头连接符 2"/>
          <p:cNvCxnSpPr/>
          <p:nvPr/>
        </p:nvCxnSpPr>
        <p:spPr>
          <a:xfrm flipH="1" flipV="1">
            <a:off x="1547664" y="2260174"/>
            <a:ext cx="1146126" cy="2309690"/>
          </a:xfrm>
          <a:prstGeom prst="straightConnector1">
            <a:avLst/>
          </a:prstGeom>
          <a:ln w="76200">
            <a:solidFill>
              <a:srgbClr val="FF0000"/>
            </a:solidFill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2546" y="368201"/>
            <a:ext cx="3525921" cy="236764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cut/>
      </p:transition>
    </mc:Choice>
    <mc:Fallback>
      <p:transition spd="slow">
        <p:cut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jhy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8435" y="1340485"/>
            <a:ext cx="8786495" cy="445897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731260" y="372745"/>
            <a:ext cx="5175885" cy="5835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zh-CN" altLang="en-US" sz="32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主视图</a:t>
            </a:r>
            <a:endParaRPr lang="zh-CN" altLang="en-US" sz="32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cut/>
      </p:transition>
    </mc:Choice>
    <mc:Fallback>
      <p:transition spd="slow">
        <p:cut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jhy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07504" y="2604771"/>
            <a:ext cx="7409815" cy="376047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2987824" y="372745"/>
            <a:ext cx="2808312" cy="5835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zh-CN" altLang="en-US" sz="32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辅助</a:t>
            </a:r>
            <a:r>
              <a:rPr lang="zh-CN" altLang="en-US" sz="32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动作</a:t>
            </a:r>
            <a:endParaRPr lang="zh-CN" altLang="en-US" sz="32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61457" y="1059845"/>
            <a:ext cx="4842591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</a:rPr>
              <a:t>两侧的辅助按钮通过辅助动作进行调整，总共可以设置</a:t>
            </a:r>
            <a:r>
              <a:rPr lang="en-US" altLang="zh-CN" sz="2400" dirty="0">
                <a:solidFill>
                  <a:srgbClr val="FF0000"/>
                </a:solidFill>
              </a:rPr>
              <a:t>5</a:t>
            </a:r>
            <a:r>
              <a:rPr lang="zh-CN" altLang="en-US" sz="2400" dirty="0">
                <a:solidFill>
                  <a:srgbClr val="FF0000"/>
                </a:solidFill>
              </a:rPr>
              <a:t>页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sp>
        <p:nvSpPr>
          <p:cNvPr id="2" name="圆角矩形 13"/>
          <p:cNvSpPr/>
          <p:nvPr/>
        </p:nvSpPr>
        <p:spPr>
          <a:xfrm>
            <a:off x="1115695" y="3644900"/>
            <a:ext cx="489585" cy="1439545"/>
          </a:xfrm>
          <a:prstGeom prst="round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" name="直接箭头连接符 2"/>
          <p:cNvCxnSpPr>
            <a:stCxn id="2" idx="0"/>
          </p:cNvCxnSpPr>
          <p:nvPr/>
        </p:nvCxnSpPr>
        <p:spPr>
          <a:xfrm flipV="1">
            <a:off x="1360925" y="2260369"/>
            <a:ext cx="186690" cy="1384300"/>
          </a:xfrm>
          <a:prstGeom prst="straightConnector1">
            <a:avLst/>
          </a:prstGeom>
          <a:ln w="76200">
            <a:solidFill>
              <a:srgbClr val="FF0000"/>
            </a:solidFill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4" name="图片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967605" y="0"/>
            <a:ext cx="4176395" cy="2993390"/>
          </a:xfrm>
          <a:prstGeom prst="rect">
            <a:avLst/>
          </a:prstGeom>
        </p:spPr>
      </p:pic>
      <p:sp>
        <p:nvSpPr>
          <p:cNvPr id="6" name="圆角矩形 13"/>
          <p:cNvSpPr/>
          <p:nvPr/>
        </p:nvSpPr>
        <p:spPr>
          <a:xfrm>
            <a:off x="3491865" y="3644900"/>
            <a:ext cx="489585" cy="1439545"/>
          </a:xfrm>
          <a:prstGeom prst="round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7" name="直接箭头连接符 6"/>
          <p:cNvCxnSpPr>
            <a:stCxn id="6" idx="0"/>
          </p:cNvCxnSpPr>
          <p:nvPr/>
        </p:nvCxnSpPr>
        <p:spPr>
          <a:xfrm flipH="1" flipV="1">
            <a:off x="3203695" y="2348634"/>
            <a:ext cx="533400" cy="1296035"/>
          </a:xfrm>
          <a:prstGeom prst="straightConnector1">
            <a:avLst/>
          </a:prstGeom>
          <a:ln w="76200">
            <a:solidFill>
              <a:srgbClr val="FF0000"/>
            </a:solidFill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cut/>
      </p:transition>
    </mc:Choice>
    <mc:Fallback>
      <p:transition spd="slow">
        <p:cut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jhy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07504" y="2604771"/>
            <a:ext cx="7409815" cy="376047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2987824" y="372745"/>
            <a:ext cx="2808312" cy="5835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zh-CN" altLang="en-US" sz="32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成组</a:t>
            </a:r>
            <a:r>
              <a:rPr lang="zh-CN" altLang="en-US" sz="32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配置</a:t>
            </a:r>
            <a:endParaRPr lang="zh-CN" altLang="en-US" sz="32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61457" y="1059845"/>
            <a:ext cx="4842591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</a:rPr>
              <a:t>两侧的辅助按钮通过</a:t>
            </a:r>
            <a:r>
              <a:rPr lang="zh-CN" altLang="en-US" sz="2400" dirty="0">
                <a:solidFill>
                  <a:srgbClr val="FF0000"/>
                </a:solidFill>
              </a:rPr>
              <a:t>成组动作进行调整，总共可以设置</a:t>
            </a:r>
            <a:r>
              <a:rPr lang="en-US" altLang="zh-CN" sz="2400" dirty="0">
                <a:solidFill>
                  <a:srgbClr val="FF0000"/>
                </a:solidFill>
              </a:rPr>
              <a:t>5</a:t>
            </a:r>
            <a:r>
              <a:rPr lang="zh-CN" altLang="en-US" sz="2400" dirty="0">
                <a:solidFill>
                  <a:srgbClr val="FF0000"/>
                </a:solidFill>
              </a:rPr>
              <a:t>页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sp>
        <p:nvSpPr>
          <p:cNvPr id="2" name="圆角矩形 13"/>
          <p:cNvSpPr/>
          <p:nvPr/>
        </p:nvSpPr>
        <p:spPr>
          <a:xfrm>
            <a:off x="1115695" y="3644900"/>
            <a:ext cx="489585" cy="1439545"/>
          </a:xfrm>
          <a:prstGeom prst="round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" name="直接箭头连接符 2"/>
          <p:cNvCxnSpPr>
            <a:stCxn id="2" idx="0"/>
          </p:cNvCxnSpPr>
          <p:nvPr/>
        </p:nvCxnSpPr>
        <p:spPr>
          <a:xfrm flipV="1">
            <a:off x="1360925" y="2260369"/>
            <a:ext cx="186690" cy="1384300"/>
          </a:xfrm>
          <a:prstGeom prst="straightConnector1">
            <a:avLst/>
          </a:prstGeom>
          <a:ln w="76200">
            <a:solidFill>
              <a:srgbClr val="FF0000"/>
            </a:solidFill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" name="圆角矩形 13"/>
          <p:cNvSpPr/>
          <p:nvPr/>
        </p:nvSpPr>
        <p:spPr>
          <a:xfrm>
            <a:off x="3491865" y="3644900"/>
            <a:ext cx="489585" cy="1439545"/>
          </a:xfrm>
          <a:prstGeom prst="round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7" name="直接箭头连接符 6"/>
          <p:cNvCxnSpPr>
            <a:stCxn id="6" idx="0"/>
          </p:cNvCxnSpPr>
          <p:nvPr/>
        </p:nvCxnSpPr>
        <p:spPr>
          <a:xfrm flipH="1" flipV="1">
            <a:off x="3203695" y="2348634"/>
            <a:ext cx="533400" cy="1296035"/>
          </a:xfrm>
          <a:prstGeom prst="straightConnector1">
            <a:avLst/>
          </a:prstGeom>
          <a:ln w="76200">
            <a:solidFill>
              <a:srgbClr val="FF0000"/>
            </a:solidFill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872990" y="44450"/>
            <a:ext cx="4271010" cy="28136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cut/>
      </p:transition>
    </mc:Choice>
    <mc:Fallback>
      <p:transition spd="slow">
        <p:cut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jhy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07504" y="2604771"/>
            <a:ext cx="7409815" cy="376047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2987824" y="372745"/>
            <a:ext cx="2808312" cy="5835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zh-CN" altLang="en-US" sz="32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单动作</a:t>
            </a:r>
            <a:endParaRPr lang="zh-CN" altLang="en-US" sz="32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61290" y="1059815"/>
            <a:ext cx="510540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</a:rPr>
              <a:t>是否使能：该动作是否本架能否</a:t>
            </a:r>
            <a:r>
              <a:rPr lang="zh-CN" altLang="en-US" sz="2400" dirty="0">
                <a:solidFill>
                  <a:srgbClr val="FF0000"/>
                </a:solidFill>
              </a:rPr>
              <a:t>执行</a:t>
            </a:r>
            <a:endParaRPr lang="zh-CN" altLang="en-US" sz="2400" dirty="0">
              <a:solidFill>
                <a:srgbClr val="FF0000"/>
              </a:solidFill>
            </a:endParaRPr>
          </a:p>
          <a:p>
            <a:r>
              <a:rPr lang="zh-CN" altLang="en-US" sz="2400" dirty="0">
                <a:solidFill>
                  <a:srgbClr val="FF0000"/>
                </a:solidFill>
              </a:rPr>
              <a:t>点</a:t>
            </a:r>
            <a:r>
              <a:rPr lang="en-US" altLang="zh-CN" sz="2400" dirty="0">
                <a:solidFill>
                  <a:srgbClr val="FF0000"/>
                </a:solidFill>
              </a:rPr>
              <a:t>       </a:t>
            </a:r>
            <a:r>
              <a:rPr lang="zh-CN" altLang="en-US" sz="2400" dirty="0">
                <a:solidFill>
                  <a:srgbClr val="FF0000"/>
                </a:solidFill>
              </a:rPr>
              <a:t>号：电磁阀驱动器对应的</a:t>
            </a:r>
            <a:r>
              <a:rPr lang="zh-CN" altLang="en-US" sz="2400" dirty="0">
                <a:solidFill>
                  <a:srgbClr val="FF0000"/>
                </a:solidFill>
              </a:rPr>
              <a:t>点号</a:t>
            </a:r>
            <a:endParaRPr lang="zh-CN" altLang="en-US" sz="2400" dirty="0">
              <a:solidFill>
                <a:srgbClr val="FF0000"/>
              </a:solidFill>
            </a:endParaRPr>
          </a:p>
          <a:p>
            <a:r>
              <a:rPr lang="zh-CN" altLang="en-US" sz="2400" dirty="0">
                <a:solidFill>
                  <a:srgbClr val="FF0000"/>
                </a:solidFill>
              </a:rPr>
              <a:t>延时时间：</a:t>
            </a:r>
            <a:r>
              <a:rPr lang="zh-CN" altLang="en-US" sz="2400" dirty="0">
                <a:solidFill>
                  <a:srgbClr val="FF0000"/>
                </a:solidFill>
                <a:sym typeface="+mn-ea"/>
              </a:rPr>
              <a:t>成组动作的延时时间</a:t>
            </a:r>
            <a:endParaRPr lang="zh-CN" altLang="en-US" sz="2400" dirty="0">
              <a:solidFill>
                <a:srgbClr val="FF0000"/>
              </a:solidFill>
            </a:endParaRPr>
          </a:p>
          <a:p>
            <a:r>
              <a:rPr lang="zh-CN" altLang="en-US" sz="2400" dirty="0">
                <a:solidFill>
                  <a:srgbClr val="FF0000"/>
                </a:solidFill>
              </a:rPr>
              <a:t>执行时间：成组动作的执行</a:t>
            </a:r>
            <a:r>
              <a:rPr lang="zh-CN" altLang="en-US" sz="2400" dirty="0">
                <a:solidFill>
                  <a:srgbClr val="FF0000"/>
                </a:solidFill>
              </a:rPr>
              <a:t>时间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363845" y="78105"/>
            <a:ext cx="3681095" cy="27933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cut/>
      </p:transition>
    </mc:Choice>
    <mc:Fallback>
      <p:transition spd="slow">
        <p:cut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jhy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07504" y="2604771"/>
            <a:ext cx="7409815" cy="376047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2987824" y="372745"/>
            <a:ext cx="2808312" cy="5835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zh-CN" altLang="en-US" sz="32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传感器</a:t>
            </a:r>
            <a:endParaRPr lang="zh-CN" altLang="en-US" sz="32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61457" y="1059845"/>
            <a:ext cx="4842591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</a:rPr>
              <a:t>传感器使能：如果某架传感器有问题</a:t>
            </a:r>
            <a:r>
              <a:rPr lang="en-US" altLang="zh-CN" sz="2400" dirty="0">
                <a:solidFill>
                  <a:srgbClr val="FF0000"/>
                </a:solidFill>
              </a:rPr>
              <a:t>\</a:t>
            </a:r>
            <a:r>
              <a:rPr lang="zh-CN" altLang="en-US" sz="2400" dirty="0">
                <a:solidFill>
                  <a:srgbClr val="FF0000"/>
                </a:solidFill>
              </a:rPr>
              <a:t>未</a:t>
            </a:r>
            <a:r>
              <a:rPr lang="zh-CN" altLang="en-US" sz="2400" dirty="0">
                <a:solidFill>
                  <a:srgbClr val="FF0000"/>
                </a:solidFill>
              </a:rPr>
              <a:t>配接，可将参数设置为</a:t>
            </a:r>
            <a:r>
              <a:rPr lang="zh-CN" altLang="en-US" sz="2400" dirty="0">
                <a:solidFill>
                  <a:srgbClr val="FF0000"/>
                </a:solidFill>
              </a:rPr>
              <a:t>禁止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123180" y="116840"/>
            <a:ext cx="3928110" cy="27482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cut/>
      </p:transition>
    </mc:Choice>
    <mc:Fallback>
      <p:transition spd="slow">
        <p:cut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/>
          <p:cNvSpPr txBox="1"/>
          <p:nvPr/>
        </p:nvSpPr>
        <p:spPr>
          <a:xfrm>
            <a:off x="2771800" y="1124744"/>
            <a:ext cx="38884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accent1"/>
                </a:solidFill>
              </a:rPr>
              <a:t>参数设置模式说明</a:t>
            </a:r>
            <a:endParaRPr lang="zh-CN" altLang="en-US" sz="3200" dirty="0">
              <a:solidFill>
                <a:schemeClr val="accent1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83568" y="2204864"/>
            <a:ext cx="72008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1.</a:t>
            </a:r>
            <a:r>
              <a:rPr lang="zh-CN" altLang="en-US" dirty="0"/>
              <a:t>为保障控制器配置地址的安全性，增加了特殊密码，输入特殊密码之后才能够进入到参数配置模式去对控制器进行配址，否则无法修改该参数</a:t>
            </a:r>
            <a:endParaRPr lang="en-US" altLang="zh-CN" dirty="0"/>
          </a:p>
          <a:p>
            <a:r>
              <a:rPr lang="en-US" altLang="zh-CN" dirty="0"/>
              <a:t>2.</a:t>
            </a:r>
            <a:r>
              <a:rPr lang="zh-CN" altLang="en-US" dirty="0"/>
              <a:t>辅助动作配置完成后，只是让左右两侧的按键绑定了相应的动作，并不能本架执行动作，若想让动作的话，需要从</a:t>
            </a:r>
            <a:r>
              <a:rPr lang="en-US" altLang="zh-CN" dirty="0" err="1"/>
              <a:t>json</a:t>
            </a:r>
            <a:r>
              <a:rPr lang="zh-CN" altLang="en-US" dirty="0"/>
              <a:t>文件中进行配置。</a:t>
            </a:r>
            <a:endParaRPr lang="en-US" altLang="zh-CN" dirty="0"/>
          </a:p>
          <a:p>
            <a:r>
              <a:rPr lang="en-US" altLang="zh-CN" dirty="0"/>
              <a:t>3.</a:t>
            </a:r>
            <a:r>
              <a:rPr lang="zh-CN" altLang="en-US" dirty="0"/>
              <a:t>目前机身推溜是被允许的，需要配置合理的移架和推溜的距离与范围，后续根据现场的需求进行优化。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cut/>
      </p:transition>
    </mc:Choice>
    <mc:Fallback>
      <p:transition spd="slow">
        <p:cut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/>
          <p:cNvSpPr txBox="1"/>
          <p:nvPr/>
        </p:nvSpPr>
        <p:spPr>
          <a:xfrm>
            <a:off x="3188457" y="2844225"/>
            <a:ext cx="27670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FF0000"/>
                </a:solidFill>
              </a:rPr>
              <a:t>开发者模式</a:t>
            </a:r>
            <a:endParaRPr lang="zh-CN" altLang="en-US" sz="32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cut/>
      </p:transition>
    </mc:Choice>
    <mc:Fallback>
      <p:transition spd="slow">
        <p:cut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/>
          <p:cNvSpPr txBox="1"/>
          <p:nvPr/>
        </p:nvSpPr>
        <p:spPr>
          <a:xfrm>
            <a:off x="1043608" y="1556792"/>
            <a:ext cx="5175885" cy="5835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zh-CN" altLang="en-US" sz="32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开发者模式设置支架类型</a:t>
            </a:r>
            <a:endParaRPr lang="zh-CN" altLang="en-US" sz="32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467544" y="2802705"/>
            <a:ext cx="493522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dirty="0">
                <a:solidFill>
                  <a:srgbClr val="FF0000"/>
                </a:solidFill>
              </a:rPr>
              <a:t>将程序帮连接在</a:t>
            </a:r>
            <a:r>
              <a:rPr lang="en-US" altLang="zh-CN" sz="2400" dirty="0">
                <a:solidFill>
                  <a:srgbClr val="FF0000"/>
                </a:solidFill>
              </a:rPr>
              <a:t>”</a:t>
            </a:r>
            <a:r>
              <a:rPr lang="zh-CN" altLang="en-US" sz="2400" dirty="0">
                <a:solidFill>
                  <a:srgbClr val="FF0000"/>
                </a:solidFill>
              </a:rPr>
              <a:t>备用接口</a:t>
            </a:r>
            <a:r>
              <a:rPr lang="en-US" altLang="zh-CN" sz="2400" dirty="0">
                <a:solidFill>
                  <a:srgbClr val="FF0000"/>
                </a:solidFill>
              </a:rPr>
              <a:t>”</a:t>
            </a:r>
            <a:r>
              <a:rPr lang="zh-CN" altLang="en-US" sz="2400" dirty="0">
                <a:solidFill>
                  <a:srgbClr val="FF0000"/>
                </a:solidFill>
              </a:rPr>
              <a:t>，</a:t>
            </a:r>
            <a:r>
              <a:rPr lang="zh-CN" altLang="en-US" sz="2400" dirty="0">
                <a:solidFill>
                  <a:srgbClr val="FF0000"/>
                </a:solidFill>
                <a:sym typeface="+mn-ea"/>
              </a:rPr>
              <a:t>按住“工况”键，同时按下“辅助”键，显示输入密码，输“</a:t>
            </a:r>
            <a:r>
              <a:rPr lang="en-US" altLang="zh-CN" sz="2400" dirty="0">
                <a:solidFill>
                  <a:srgbClr val="FF0000"/>
                </a:solidFill>
                <a:sym typeface="+mn-ea"/>
              </a:rPr>
              <a:t>2222</a:t>
            </a:r>
            <a:r>
              <a:rPr lang="zh-CN" altLang="en-US" sz="2400" dirty="0">
                <a:solidFill>
                  <a:srgbClr val="FF0000"/>
                </a:solidFill>
                <a:sym typeface="+mn-ea"/>
              </a:rPr>
              <a:t>”，</a:t>
            </a:r>
            <a:endParaRPr lang="en-US" altLang="zh-CN" sz="2400" dirty="0">
              <a:solidFill>
                <a:srgbClr val="FF0000"/>
              </a:solidFill>
            </a:endParaRPr>
          </a:p>
          <a:p>
            <a:pPr algn="l"/>
            <a:r>
              <a:rPr lang="zh-CN" altLang="en-US" sz="2400" dirty="0">
                <a:solidFill>
                  <a:srgbClr val="FF0000"/>
                </a:solidFill>
                <a:sym typeface="+mn-ea"/>
              </a:rPr>
              <a:t>进入开发者模式。</a:t>
            </a:r>
            <a:endParaRPr lang="en-US" altLang="zh-CN" sz="2400" dirty="0">
              <a:solidFill>
                <a:srgbClr val="FF0000"/>
              </a:solidFill>
              <a:sym typeface="+mn-ea"/>
            </a:endParaRPr>
          </a:p>
          <a:p>
            <a:pPr algn="l"/>
            <a:endParaRPr lang="en-US" altLang="zh-CN" sz="2400" dirty="0">
              <a:solidFill>
                <a:srgbClr val="FF0000"/>
              </a:solidFill>
              <a:sym typeface="+mn-ea"/>
            </a:endParaRPr>
          </a:p>
          <a:p>
            <a:pPr algn="l"/>
            <a:r>
              <a:rPr lang="zh-CN" altLang="en-US" sz="2400" dirty="0">
                <a:solidFill>
                  <a:srgbClr val="FF0000"/>
                </a:solidFill>
                <a:sym typeface="+mn-ea"/>
              </a:rPr>
              <a:t>如图，可通过参数来配址支架类型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pic>
        <p:nvPicPr>
          <p:cNvPr id="2" name="图片 1" descr="开发者模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2764" y="3205156"/>
            <a:ext cx="3384550" cy="22752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cut/>
      </p:transition>
    </mc:Choice>
    <mc:Fallback>
      <p:transition spd="slow">
        <p:cut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/>
          <p:cNvSpPr txBox="1"/>
          <p:nvPr/>
        </p:nvSpPr>
        <p:spPr>
          <a:xfrm>
            <a:off x="1019293" y="1174569"/>
            <a:ext cx="5175885" cy="5835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zh-CN" altLang="en-US" sz="32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开发者模式设置</a:t>
            </a:r>
            <a:r>
              <a:rPr lang="en-US" altLang="zh-CN" sz="32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IP </a:t>
            </a:r>
            <a:endParaRPr lang="zh-CN" altLang="en-US" sz="32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043608" y="1916832"/>
            <a:ext cx="493522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 altLang="zh-CN" sz="2400" dirty="0">
              <a:solidFill>
                <a:srgbClr val="FF0000"/>
              </a:solidFill>
              <a:sym typeface="+mn-ea"/>
            </a:endParaRPr>
          </a:p>
          <a:p>
            <a:pPr algn="l"/>
            <a:r>
              <a:rPr lang="zh-CN" altLang="en-US" sz="2400" dirty="0">
                <a:sym typeface="+mn-ea"/>
              </a:rPr>
              <a:t>可通过参数来配置支架控制器的网络段</a:t>
            </a:r>
            <a:endParaRPr lang="en-US" altLang="zh-CN" sz="2400" dirty="0">
              <a:sym typeface="+mn-ea"/>
            </a:endParaRPr>
          </a:p>
          <a:p>
            <a:pPr algn="l"/>
            <a:endParaRPr lang="en-US" altLang="zh-CN" sz="2400" dirty="0">
              <a:solidFill>
                <a:srgbClr val="FF0000"/>
              </a:solidFill>
              <a:sym typeface="+mn-ea"/>
            </a:endParaRPr>
          </a:p>
          <a:p>
            <a:pPr algn="l"/>
            <a:r>
              <a:rPr lang="zh-CN" altLang="en-US" sz="2400" dirty="0">
                <a:solidFill>
                  <a:srgbClr val="FF0000"/>
                </a:solidFill>
              </a:rPr>
              <a:t>注意：控制器只有在同一网络段时，才能够配置其他控制器的</a:t>
            </a:r>
            <a:r>
              <a:rPr lang="en-US" altLang="zh-CN" sz="2400" dirty="0">
                <a:solidFill>
                  <a:srgbClr val="FF0000"/>
                </a:solidFill>
              </a:rPr>
              <a:t>IP,</a:t>
            </a:r>
            <a:r>
              <a:rPr lang="zh-CN" altLang="en-US" sz="2400" dirty="0">
                <a:solidFill>
                  <a:srgbClr val="FF0000"/>
                </a:solidFill>
              </a:rPr>
              <a:t>对于不同网段</a:t>
            </a:r>
            <a:r>
              <a:rPr lang="en-US" altLang="zh-CN" sz="2400" dirty="0">
                <a:solidFill>
                  <a:srgbClr val="FF0000"/>
                </a:solidFill>
              </a:rPr>
              <a:t>IP</a:t>
            </a:r>
            <a:r>
              <a:rPr lang="zh-CN" altLang="en-US" sz="2400" dirty="0">
                <a:solidFill>
                  <a:srgbClr val="FF0000"/>
                </a:solidFill>
              </a:rPr>
              <a:t>的控制器</a:t>
            </a:r>
            <a:r>
              <a:rPr lang="en-US" altLang="zh-CN" sz="2400" dirty="0">
                <a:solidFill>
                  <a:srgbClr val="FF0000"/>
                </a:solidFill>
              </a:rPr>
              <a:t>,</a:t>
            </a:r>
            <a:r>
              <a:rPr lang="zh-CN" altLang="en-US" sz="2400" dirty="0">
                <a:solidFill>
                  <a:srgbClr val="FF0000"/>
                </a:solidFill>
              </a:rPr>
              <a:t>需要设置成相同网段</a:t>
            </a:r>
            <a:r>
              <a:rPr lang="en-US" altLang="zh-CN" sz="2400" dirty="0">
                <a:solidFill>
                  <a:srgbClr val="FF0000"/>
                </a:solidFill>
              </a:rPr>
              <a:t>IP,</a:t>
            </a:r>
            <a:r>
              <a:rPr lang="zh-CN" altLang="en-US" sz="2400" dirty="0">
                <a:solidFill>
                  <a:srgbClr val="FF0000"/>
                </a:solidFill>
              </a:rPr>
              <a:t>再进行自动配址，搬家倒面过程中，必须把控制器全面恢复为默认地址。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cut/>
      </p:transition>
    </mc:Choice>
    <mc:Fallback>
      <p:transition spd="slow">
        <p:cut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/>
          <p:cNvSpPr txBox="1"/>
          <p:nvPr/>
        </p:nvSpPr>
        <p:spPr>
          <a:xfrm>
            <a:off x="1619672" y="2767280"/>
            <a:ext cx="60126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 altLang="zh-CN" sz="2400" dirty="0">
              <a:solidFill>
                <a:srgbClr val="FF0000"/>
              </a:solidFill>
              <a:sym typeface="+mn-ea"/>
            </a:endParaRPr>
          </a:p>
          <a:p>
            <a:pPr algn="l"/>
            <a:r>
              <a:rPr lang="zh-CN" altLang="en-US" sz="3200" dirty="0">
                <a:solidFill>
                  <a:schemeClr val="tx2">
                    <a:lumMod val="60000"/>
                    <a:lumOff val="40000"/>
                  </a:schemeClr>
                </a:solidFill>
                <a:sym typeface="+mn-ea"/>
              </a:rPr>
              <a:t>开发者模式下的程序下载及更新</a:t>
            </a:r>
            <a:endParaRPr lang="en-US" altLang="zh-CN" sz="3200" dirty="0">
              <a:solidFill>
                <a:schemeClr val="tx2">
                  <a:lumMod val="60000"/>
                  <a:lumOff val="40000"/>
                </a:schemeClr>
              </a:solidFill>
              <a:sym typeface="+mn-ea"/>
            </a:endParaRPr>
          </a:p>
          <a:p>
            <a:pPr algn="l"/>
            <a:endParaRPr lang="en-US" altLang="zh-CN" sz="2400" dirty="0">
              <a:solidFill>
                <a:srgbClr val="FF0000"/>
              </a:solidFill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cut/>
      </p:transition>
    </mc:Choice>
    <mc:Fallback>
      <p:transition spd="slow">
        <p:cut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jhy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3850" y="2708910"/>
            <a:ext cx="7409815" cy="376047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3731260" y="372745"/>
            <a:ext cx="5175885" cy="5835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zh-CN" altLang="en-US" sz="32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程序下载</a:t>
            </a:r>
            <a:endParaRPr lang="zh-CN" altLang="en-US" sz="32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4211955" y="5156835"/>
            <a:ext cx="959485" cy="594995"/>
          </a:xfrm>
          <a:prstGeom prst="round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161290" y="1059815"/>
            <a:ext cx="4935220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dirty="0"/>
              <a:t>将程序帮连接在</a:t>
            </a:r>
            <a:r>
              <a:rPr lang="en-US" altLang="zh-CN" sz="2400" dirty="0"/>
              <a:t>”</a:t>
            </a:r>
            <a:r>
              <a:rPr lang="zh-CN" altLang="en-US" sz="2400" dirty="0"/>
              <a:t>备用接口</a:t>
            </a:r>
            <a:r>
              <a:rPr lang="en-US" altLang="zh-CN" sz="2400" dirty="0"/>
              <a:t>”</a:t>
            </a:r>
            <a:r>
              <a:rPr lang="zh-CN" altLang="en-US" sz="2400" dirty="0"/>
              <a:t>，</a:t>
            </a:r>
            <a:r>
              <a:rPr lang="zh-CN" altLang="en-US" sz="2400" dirty="0">
                <a:sym typeface="+mn-ea"/>
              </a:rPr>
              <a:t>按住“工况”键，同时按下“辅助”键，显示输入密码，输“</a:t>
            </a:r>
            <a:r>
              <a:rPr lang="en-US" altLang="zh-CN" sz="2400" dirty="0">
                <a:sym typeface="+mn-ea"/>
              </a:rPr>
              <a:t>2222</a:t>
            </a:r>
            <a:r>
              <a:rPr lang="zh-CN" altLang="en-US" sz="2400" dirty="0">
                <a:sym typeface="+mn-ea"/>
              </a:rPr>
              <a:t>”，</a:t>
            </a:r>
            <a:endParaRPr lang="en-US" altLang="zh-CN" sz="2400" dirty="0"/>
          </a:p>
          <a:p>
            <a:pPr algn="l"/>
            <a:r>
              <a:rPr lang="zh-CN" altLang="en-US" sz="2400" dirty="0">
                <a:sym typeface="+mn-ea"/>
              </a:rPr>
              <a:t>进入开发者模式。按提示进行下载</a:t>
            </a:r>
            <a:endParaRPr lang="zh-CN" altLang="en-US" sz="2400" dirty="0"/>
          </a:p>
          <a:p>
            <a:endParaRPr lang="zh-CN" altLang="en-US" sz="2400" dirty="0">
              <a:solidFill>
                <a:srgbClr val="FF0000"/>
              </a:solidFill>
            </a:endParaRPr>
          </a:p>
        </p:txBody>
      </p:sp>
      <p:pic>
        <p:nvPicPr>
          <p:cNvPr id="2" name="图片 1" descr="开发者模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2595" y="372745"/>
            <a:ext cx="3384550" cy="22752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cut/>
      </p:transition>
    </mc:Choice>
    <mc:Fallback>
      <p:transition spd="slow">
        <p:cut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731260" y="372745"/>
            <a:ext cx="5175885" cy="5835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zh-CN" altLang="en-US" sz="32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后视</a:t>
            </a:r>
            <a:r>
              <a:rPr lang="zh-CN" altLang="en-US" sz="32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图</a:t>
            </a:r>
            <a:endParaRPr lang="zh-CN" altLang="en-US" sz="32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40" name="图片 40" descr="背面展示图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79730" y="1557020"/>
            <a:ext cx="8383905" cy="38881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cut/>
      </p:transition>
    </mc:Choice>
    <mc:Fallback>
      <p:transition spd="slow">
        <p:cut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jhy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315" y="2636520"/>
            <a:ext cx="7409815" cy="376047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1977" y="3267075"/>
            <a:ext cx="36004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文本框 11"/>
          <p:cNvSpPr txBox="1"/>
          <p:nvPr/>
        </p:nvSpPr>
        <p:spPr>
          <a:xfrm>
            <a:off x="3731260" y="372745"/>
            <a:ext cx="5175885" cy="5835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zh-CN" altLang="en-US" sz="32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程序更新</a:t>
            </a:r>
            <a:endParaRPr lang="zh-CN" altLang="en-US" sz="32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61290" y="1059815"/>
            <a:ext cx="453580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在开发者模式中按照相应提示进行程序更新</a:t>
            </a:r>
            <a:endParaRPr lang="zh-CN" altLang="en-US" sz="2400" dirty="0"/>
          </a:p>
        </p:txBody>
      </p:sp>
      <p:pic>
        <p:nvPicPr>
          <p:cNvPr id="2" name="图片 1" descr="开发者模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0380" y="260350"/>
            <a:ext cx="3384550" cy="22752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cut/>
      </p:transition>
    </mc:Choice>
    <mc:Fallback>
      <p:transition spd="slow">
        <p:cut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/>
          <p:cNvSpPr txBox="1"/>
          <p:nvPr/>
        </p:nvSpPr>
        <p:spPr>
          <a:xfrm>
            <a:off x="2555776" y="980728"/>
            <a:ext cx="5199241" cy="5835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zh-CN" altLang="en-US" sz="32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程序下载及更新说明</a:t>
            </a:r>
            <a:endParaRPr lang="zh-CN" altLang="en-US" sz="32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410317" y="1772816"/>
            <a:ext cx="8323365" cy="26793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400" dirty="0"/>
              <a:t>1.</a:t>
            </a:r>
            <a:r>
              <a:rPr lang="zh-CN" altLang="en-US" sz="2400" dirty="0"/>
              <a:t>若在程序</a:t>
            </a:r>
            <a:r>
              <a:rPr lang="en-US" altLang="zh-CN" sz="2400" dirty="0"/>
              <a:t>(</a:t>
            </a:r>
            <a:r>
              <a:rPr lang="zh-CN" altLang="en-US" sz="2400" dirty="0"/>
              <a:t>控制器或外围设备</a:t>
            </a:r>
            <a:r>
              <a:rPr lang="en-US" altLang="zh-CN" sz="2400" dirty="0"/>
              <a:t>)</a:t>
            </a:r>
            <a:r>
              <a:rPr lang="zh-CN" altLang="en-US" sz="2400" dirty="0"/>
              <a:t>下载之前，控制器内已经存在程序文件，若下载的程序文件与控制器内部的程序文件名相同，就会产生覆盖，和程序内部的版本号无关。</a:t>
            </a:r>
            <a:endParaRPr lang="en-US" altLang="zh-CN" sz="2400" dirty="0"/>
          </a:p>
          <a:p>
            <a:pPr algn="l"/>
            <a:r>
              <a:rPr lang="en-US" altLang="zh-CN" sz="2400" dirty="0"/>
              <a:t>2.</a:t>
            </a:r>
            <a:r>
              <a:rPr lang="zh-CN" altLang="en-US" sz="2400" dirty="0"/>
              <a:t>程序更新过程中，无论控制器处于任何界面，都会强制进入到程序更新界面。</a:t>
            </a:r>
            <a:endParaRPr lang="en-US" altLang="zh-CN" sz="2400" dirty="0"/>
          </a:p>
          <a:p>
            <a:pPr algn="l"/>
            <a:endParaRPr lang="en-US" altLang="zh-CN" sz="2400" dirty="0">
              <a:solidFill>
                <a:srgbClr val="FF0000"/>
              </a:solidFill>
            </a:endParaRPr>
          </a:p>
          <a:p>
            <a:pPr algn="l"/>
            <a:endParaRPr lang="zh-CN" altLang="en-US" sz="24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cut/>
      </p:transition>
    </mc:Choice>
    <mc:Fallback>
      <p:transition spd="slow">
        <p:cut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/>
          <p:cNvSpPr txBox="1"/>
          <p:nvPr/>
        </p:nvSpPr>
        <p:spPr>
          <a:xfrm>
            <a:off x="1835696" y="3136612"/>
            <a:ext cx="56166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控制器中涉及服务器设置方法</a:t>
            </a:r>
            <a:endParaRPr lang="en-US" altLang="zh-CN" sz="32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cut/>
      </p:transition>
    </mc:Choice>
    <mc:Fallback>
      <p:transition spd="slow">
        <p:cut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3731260" y="372745"/>
            <a:ext cx="5175885" cy="5835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zh-CN" altLang="en-US" sz="32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开跟机</a:t>
            </a:r>
            <a:endParaRPr lang="zh-CN" altLang="en-US" sz="32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7" name="图片 6" descr="jhy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315" y="2637155"/>
            <a:ext cx="7409815" cy="3760470"/>
          </a:xfrm>
          <a:prstGeom prst="rect">
            <a:avLst/>
          </a:prstGeom>
        </p:spPr>
      </p:pic>
      <p:sp>
        <p:nvSpPr>
          <p:cNvPr id="5" name="圆角矩形 4"/>
          <p:cNvSpPr/>
          <p:nvPr/>
        </p:nvSpPr>
        <p:spPr>
          <a:xfrm>
            <a:off x="4428490" y="5085080"/>
            <a:ext cx="515620" cy="489585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161457" y="1059845"/>
            <a:ext cx="500649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</a:rPr>
              <a:t>当控制器显示煤机位置时</a:t>
            </a:r>
            <a:endParaRPr lang="en-US" altLang="zh-CN" sz="2400" dirty="0">
              <a:solidFill>
                <a:srgbClr val="FF0000"/>
              </a:solidFill>
            </a:endParaRPr>
          </a:p>
          <a:p>
            <a:r>
              <a:rPr lang="en-US" altLang="zh-CN" sz="2400" dirty="0">
                <a:solidFill>
                  <a:srgbClr val="FF0000"/>
                </a:solidFill>
              </a:rPr>
              <a:t>1</a:t>
            </a:r>
            <a:r>
              <a:rPr lang="zh-CN" altLang="en-US" sz="2400" dirty="0">
                <a:solidFill>
                  <a:srgbClr val="FF0000"/>
                </a:solidFill>
              </a:rPr>
              <a:t>、先按住跟机键，然后选择方向</a:t>
            </a:r>
            <a:endParaRPr lang="en-US" altLang="zh-CN" sz="2400" dirty="0">
              <a:solidFill>
                <a:srgbClr val="FF0000"/>
              </a:solidFill>
            </a:endParaRPr>
          </a:p>
          <a:p>
            <a:r>
              <a:rPr lang="en-US" altLang="zh-CN" sz="2400" dirty="0">
                <a:solidFill>
                  <a:srgbClr val="FF0000"/>
                </a:solidFill>
              </a:rPr>
              <a:t>(</a:t>
            </a:r>
            <a:r>
              <a:rPr lang="zh-CN" altLang="en-US" sz="2400" dirty="0">
                <a:solidFill>
                  <a:srgbClr val="FF0000"/>
                </a:solidFill>
              </a:rPr>
              <a:t>方向为煤机运行方向</a:t>
            </a:r>
            <a:r>
              <a:rPr lang="en-US" altLang="zh-CN" sz="2400" dirty="0">
                <a:solidFill>
                  <a:srgbClr val="FF0000"/>
                </a:solidFill>
              </a:rPr>
              <a:t>)</a:t>
            </a:r>
            <a:r>
              <a:rPr lang="zh-CN" altLang="en-US" sz="2400" dirty="0">
                <a:solidFill>
                  <a:srgbClr val="FF0000"/>
                </a:solidFill>
              </a:rPr>
              <a:t>，选择工序号</a:t>
            </a:r>
            <a:endParaRPr lang="en-US" altLang="zh-CN" sz="2400" dirty="0">
              <a:solidFill>
                <a:srgbClr val="FF0000"/>
              </a:solidFill>
            </a:endParaRPr>
          </a:p>
          <a:p>
            <a:r>
              <a:rPr lang="zh-CN" altLang="en-US" sz="2400" dirty="0">
                <a:solidFill>
                  <a:srgbClr val="FF0000"/>
                </a:solidFill>
              </a:rPr>
              <a:t>并按启动键，便可开跟机</a:t>
            </a:r>
            <a:endParaRPr lang="en-US" altLang="zh-CN" sz="2400" dirty="0">
              <a:solidFill>
                <a:srgbClr val="FF0000"/>
              </a:solidFill>
            </a:endParaRPr>
          </a:p>
        </p:txBody>
      </p:sp>
      <p:pic>
        <p:nvPicPr>
          <p:cNvPr id="2" name="图片 1" descr="微信图片_2022071416445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6190" y="0"/>
            <a:ext cx="4086225" cy="2729865"/>
          </a:xfrm>
          <a:prstGeom prst="rect">
            <a:avLst/>
          </a:prstGeom>
        </p:spPr>
      </p:pic>
      <p:cxnSp>
        <p:nvCxnSpPr>
          <p:cNvPr id="4" name="直接箭头连接符 3"/>
          <p:cNvCxnSpPr>
            <a:endCxn id="8" idx="1"/>
          </p:cNvCxnSpPr>
          <p:nvPr/>
        </p:nvCxnSpPr>
        <p:spPr>
          <a:xfrm>
            <a:off x="4932045" y="5367655"/>
            <a:ext cx="3096260" cy="40005"/>
          </a:xfrm>
          <a:prstGeom prst="straightConnector1">
            <a:avLst/>
          </a:prstGeom>
          <a:ln w="76200">
            <a:solidFill>
              <a:srgbClr val="FF0000"/>
            </a:solidFill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8305" y="4940935"/>
            <a:ext cx="1036320" cy="93281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圆角矩形 9"/>
          <p:cNvSpPr/>
          <p:nvPr/>
        </p:nvSpPr>
        <p:spPr>
          <a:xfrm>
            <a:off x="2555875" y="5071110"/>
            <a:ext cx="964565" cy="489585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" name="直接箭头连接符 10"/>
          <p:cNvCxnSpPr>
            <a:stCxn id="10" idx="0"/>
          </p:cNvCxnSpPr>
          <p:nvPr/>
        </p:nvCxnSpPr>
        <p:spPr>
          <a:xfrm flipH="1" flipV="1">
            <a:off x="2988310" y="2492375"/>
            <a:ext cx="50165" cy="2578735"/>
          </a:xfrm>
          <a:prstGeom prst="straightConnector1">
            <a:avLst/>
          </a:prstGeom>
          <a:ln w="76200">
            <a:solidFill>
              <a:srgbClr val="FF0000"/>
            </a:solidFill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" name="圆角矩形 4"/>
          <p:cNvSpPr/>
          <p:nvPr/>
        </p:nvSpPr>
        <p:spPr>
          <a:xfrm>
            <a:off x="1100624" y="3645024"/>
            <a:ext cx="515620" cy="489585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圆角矩形 1"/>
          <p:cNvSpPr/>
          <p:nvPr/>
        </p:nvSpPr>
        <p:spPr>
          <a:xfrm>
            <a:off x="3522980" y="5122862"/>
            <a:ext cx="515620" cy="489585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cut/>
      </p:transition>
    </mc:Choice>
    <mc:Fallback>
      <p:transition spd="slow">
        <p:cut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3731260" y="372745"/>
            <a:ext cx="5175885" cy="5835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zh-CN" altLang="en-US" sz="32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开跟机</a:t>
            </a:r>
            <a:endParaRPr lang="zh-CN" altLang="en-US" sz="32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7" name="图片 6" descr="jhy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315" y="2637155"/>
            <a:ext cx="7409815" cy="3760470"/>
          </a:xfrm>
          <a:prstGeom prst="rect">
            <a:avLst/>
          </a:prstGeom>
        </p:spPr>
      </p:pic>
      <p:pic>
        <p:nvPicPr>
          <p:cNvPr id="8" name="图片 7" descr="主界面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6190" y="0"/>
            <a:ext cx="4051935" cy="2701290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161457" y="1059845"/>
            <a:ext cx="408316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</a:rPr>
              <a:t>界面左上角会显示</a:t>
            </a:r>
            <a:r>
              <a:rPr lang="en-US" altLang="zh-CN" sz="2400" dirty="0">
                <a:solidFill>
                  <a:srgbClr val="FF0000"/>
                </a:solidFill>
              </a:rPr>
              <a:t>“</a:t>
            </a:r>
            <a:r>
              <a:rPr lang="zh-CN" altLang="en-US" sz="2400" dirty="0">
                <a:solidFill>
                  <a:srgbClr val="FF0000"/>
                </a:solidFill>
              </a:rPr>
              <a:t>支架跟机</a:t>
            </a:r>
            <a:r>
              <a:rPr lang="en-US" altLang="zh-CN" sz="2400" dirty="0">
                <a:solidFill>
                  <a:srgbClr val="FF0000"/>
                </a:solidFill>
              </a:rPr>
              <a:t>”</a:t>
            </a:r>
            <a:endParaRPr lang="en-US" altLang="zh-CN" sz="2400" dirty="0">
              <a:solidFill>
                <a:srgbClr val="FF0000"/>
              </a:solidFill>
            </a:endParaRPr>
          </a:p>
          <a:p>
            <a:r>
              <a:rPr lang="zh-CN" altLang="en-US" sz="2400" dirty="0">
                <a:solidFill>
                  <a:srgbClr val="FF0000"/>
                </a:solidFill>
              </a:rPr>
              <a:t>煤机位置下方会显示</a:t>
            </a:r>
            <a:r>
              <a:rPr lang="en-US" altLang="zh-CN" sz="2400" dirty="0">
                <a:solidFill>
                  <a:srgbClr val="FF0000"/>
                </a:solidFill>
              </a:rPr>
              <a:t>“</a:t>
            </a:r>
            <a:r>
              <a:rPr lang="zh-CN" altLang="en-US" sz="2400" dirty="0">
                <a:solidFill>
                  <a:srgbClr val="FF0000"/>
                </a:solidFill>
              </a:rPr>
              <a:t>工序</a:t>
            </a:r>
            <a:r>
              <a:rPr lang="en-US" altLang="zh-CN" sz="2400" dirty="0">
                <a:solidFill>
                  <a:srgbClr val="FF0000"/>
                </a:solidFill>
              </a:rPr>
              <a:t>6”</a:t>
            </a:r>
            <a:endParaRPr lang="en-US" altLang="zh-CN" sz="24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cut/>
      </p:transition>
    </mc:Choice>
    <mc:Fallback>
      <p:transition spd="slow">
        <p:cut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3731260" y="372745"/>
            <a:ext cx="5175885" cy="5835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zh-CN" altLang="en-US" sz="32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停跟机</a:t>
            </a:r>
            <a:endParaRPr lang="zh-CN" altLang="en-US" sz="32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7" name="图片 6" descr="jhy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352" y="2998837"/>
            <a:ext cx="7409815" cy="3593435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161457" y="1059845"/>
            <a:ext cx="497283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1</a:t>
            </a:r>
            <a:r>
              <a:rPr lang="zh-CN" altLang="en-US" sz="2400" dirty="0">
                <a:solidFill>
                  <a:srgbClr val="FF0000"/>
                </a:solidFill>
              </a:rPr>
              <a:t>、急停</a:t>
            </a:r>
            <a:r>
              <a:rPr lang="en-US" altLang="zh-CN" sz="2400" dirty="0">
                <a:solidFill>
                  <a:srgbClr val="FF0000"/>
                </a:solidFill>
              </a:rPr>
              <a:t>+</a:t>
            </a:r>
            <a:r>
              <a:rPr lang="zh-CN" altLang="en-US" sz="2400" dirty="0">
                <a:solidFill>
                  <a:srgbClr val="FF0000"/>
                </a:solidFill>
              </a:rPr>
              <a:t>闭锁停跟机</a:t>
            </a:r>
            <a:endParaRPr lang="en-US" altLang="zh-CN" sz="2400" dirty="0">
              <a:solidFill>
                <a:srgbClr val="FF0000"/>
              </a:solidFill>
            </a:endParaRPr>
          </a:p>
          <a:p>
            <a:r>
              <a:rPr lang="en-US" altLang="zh-CN" sz="2400" dirty="0">
                <a:solidFill>
                  <a:srgbClr val="FF0000"/>
                </a:solidFill>
              </a:rPr>
              <a:t>2</a:t>
            </a:r>
            <a:r>
              <a:rPr lang="zh-CN" altLang="en-US" sz="2400" dirty="0">
                <a:solidFill>
                  <a:srgbClr val="FF0000"/>
                </a:solidFill>
              </a:rPr>
              <a:t>、支架跟机动作中，拍急停停跟机</a:t>
            </a:r>
            <a:endParaRPr lang="zh-CN" altLang="en-US" sz="2400" dirty="0">
              <a:solidFill>
                <a:srgbClr val="FF0000"/>
              </a:solidFill>
            </a:endParaRPr>
          </a:p>
          <a:p>
            <a:r>
              <a:rPr lang="en-US" altLang="zh-CN" sz="2400" dirty="0">
                <a:solidFill>
                  <a:srgbClr val="FF0000"/>
                </a:solidFill>
              </a:rPr>
              <a:t>3</a:t>
            </a:r>
            <a:r>
              <a:rPr lang="zh-CN" altLang="en-US" sz="2400" dirty="0">
                <a:solidFill>
                  <a:srgbClr val="FF0000"/>
                </a:solidFill>
              </a:rPr>
              <a:t>、先按下跟机键</a:t>
            </a:r>
            <a:r>
              <a:rPr lang="en-US" altLang="zh-CN" sz="2400" dirty="0">
                <a:solidFill>
                  <a:srgbClr val="FF0000"/>
                </a:solidFill>
              </a:rPr>
              <a:t>+</a:t>
            </a:r>
            <a:r>
              <a:rPr lang="zh-CN" altLang="en-US" sz="2400" dirty="0">
                <a:solidFill>
                  <a:srgbClr val="FF0000"/>
                </a:solidFill>
              </a:rPr>
              <a:t>方向键，</a:t>
            </a:r>
            <a:endParaRPr lang="zh-CN" altLang="en-US" sz="2400" dirty="0">
              <a:solidFill>
                <a:srgbClr val="FF0000"/>
              </a:solidFill>
            </a:endParaRPr>
          </a:p>
          <a:p>
            <a:r>
              <a:rPr lang="zh-CN" altLang="en-US" sz="2400" dirty="0">
                <a:solidFill>
                  <a:srgbClr val="FF0000"/>
                </a:solidFill>
              </a:rPr>
              <a:t>弹出跟机页面，再次按下跟机键，</a:t>
            </a:r>
            <a:endParaRPr lang="zh-CN" altLang="en-US" sz="2400" dirty="0">
              <a:solidFill>
                <a:srgbClr val="FF0000"/>
              </a:solidFill>
            </a:endParaRPr>
          </a:p>
          <a:p>
            <a:r>
              <a:rPr lang="zh-CN" altLang="en-US" sz="2400" dirty="0">
                <a:solidFill>
                  <a:srgbClr val="FF0000"/>
                </a:solidFill>
              </a:rPr>
              <a:t>按下启动键关闭跟机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pic>
        <p:nvPicPr>
          <p:cNvPr id="3" name="图片 2" descr="微信图片_2022071417044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4321" y="265728"/>
            <a:ext cx="4010660" cy="27006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cut/>
      </p:transition>
    </mc:Choice>
    <mc:Fallback>
      <p:transition spd="slow">
        <p:cut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3731260" y="372745"/>
            <a:ext cx="5175885" cy="5835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zh-CN" altLang="en-US" sz="32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工序</a:t>
            </a:r>
            <a:r>
              <a:rPr lang="en-US" altLang="zh-CN" sz="32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</a:t>
            </a:r>
            <a:endParaRPr lang="en-US" altLang="zh-CN" sz="32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61290" y="1059815"/>
            <a:ext cx="867346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</a:rPr>
              <a:t>工序</a:t>
            </a:r>
            <a:r>
              <a:rPr lang="en-US" altLang="zh-CN" sz="2400" dirty="0">
                <a:solidFill>
                  <a:srgbClr val="FF0000"/>
                </a:solidFill>
              </a:rPr>
              <a:t>1</a:t>
            </a:r>
            <a:r>
              <a:rPr lang="zh-CN" altLang="en-US" sz="2400" dirty="0">
                <a:solidFill>
                  <a:srgbClr val="FF0000"/>
                </a:solidFill>
              </a:rPr>
              <a:t>：机尾到机头，方向</a:t>
            </a:r>
            <a:r>
              <a:rPr lang="zh-CN" altLang="en-US" sz="2400" dirty="0">
                <a:solidFill>
                  <a:srgbClr val="FF0000"/>
                </a:solidFill>
              </a:rPr>
              <a:t>不能乱</a:t>
            </a:r>
            <a:endParaRPr lang="zh-CN" altLang="en-US" sz="2400" dirty="0">
              <a:solidFill>
                <a:srgbClr val="FF0000"/>
              </a:solidFill>
            </a:endParaRPr>
          </a:p>
          <a:p>
            <a:r>
              <a:rPr lang="zh-CN" altLang="en-US" sz="2400" dirty="0">
                <a:solidFill>
                  <a:srgbClr val="FF0000"/>
                </a:solidFill>
              </a:rPr>
              <a:t>所以工序起始架号为</a:t>
            </a:r>
            <a:r>
              <a:rPr lang="en-US" altLang="zh-CN" sz="2400" dirty="0">
                <a:solidFill>
                  <a:srgbClr val="FF0000"/>
                </a:solidFill>
              </a:rPr>
              <a:t>165</a:t>
            </a:r>
            <a:r>
              <a:rPr lang="zh-CN" altLang="en-US" sz="2400" dirty="0">
                <a:solidFill>
                  <a:srgbClr val="FF0000"/>
                </a:solidFill>
              </a:rPr>
              <a:t>，结束架号为</a:t>
            </a:r>
            <a:r>
              <a:rPr lang="en-US" altLang="zh-CN" sz="2400" dirty="0">
                <a:solidFill>
                  <a:srgbClr val="FF0000"/>
                </a:solidFill>
              </a:rPr>
              <a:t>7</a:t>
            </a:r>
            <a:endParaRPr lang="zh-CN" altLang="en-US" sz="2400" dirty="0">
              <a:solidFill>
                <a:srgbClr val="FF0000"/>
              </a:solidFill>
            </a:endParaRPr>
          </a:p>
          <a:p>
            <a:r>
              <a:rPr lang="zh-CN" altLang="en-US" sz="2400" dirty="0">
                <a:solidFill>
                  <a:srgbClr val="FF0000"/>
                </a:solidFill>
              </a:rPr>
              <a:t>当煤机运行方向为：向机头，在上述范围之间时，就能开起工序</a:t>
            </a:r>
            <a:r>
              <a:rPr lang="en-US" altLang="zh-CN" sz="2400" dirty="0">
                <a:solidFill>
                  <a:srgbClr val="FF0000"/>
                </a:solidFill>
              </a:rPr>
              <a:t>1</a:t>
            </a:r>
            <a:r>
              <a:rPr lang="zh-CN" altLang="en-US" sz="2400" dirty="0">
                <a:solidFill>
                  <a:srgbClr val="FF0000"/>
                </a:solidFill>
              </a:rPr>
              <a:t>，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051685" y="2853055"/>
            <a:ext cx="4746625" cy="32867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cut/>
      </p:transition>
    </mc:Choice>
    <mc:Fallback>
      <p:transition spd="slow">
        <p:cut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3731260" y="372745"/>
            <a:ext cx="5175885" cy="5835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zh-CN" altLang="en-US" sz="32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工序</a:t>
            </a:r>
            <a:r>
              <a:rPr lang="en-US" altLang="zh-CN" sz="32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1-</a:t>
            </a:r>
            <a:r>
              <a:rPr lang="zh-CN" altLang="en-US" sz="32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跟机</a:t>
            </a:r>
            <a:r>
              <a:rPr lang="zh-CN" altLang="en-US" sz="32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移架</a:t>
            </a:r>
            <a:endParaRPr lang="zh-CN" altLang="en-US" sz="32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61290" y="1059815"/>
            <a:ext cx="8673465" cy="2676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</a:rPr>
              <a:t>动</a:t>
            </a:r>
            <a:r>
              <a:rPr lang="en-US" altLang="zh-CN" sz="2400" dirty="0">
                <a:solidFill>
                  <a:srgbClr val="FF0000"/>
                </a:solidFill>
              </a:rPr>
              <a:t>  </a:t>
            </a:r>
            <a:r>
              <a:rPr lang="zh-CN" altLang="en-US" sz="2400" dirty="0">
                <a:solidFill>
                  <a:srgbClr val="FF0000"/>
                </a:solidFill>
              </a:rPr>
              <a:t>作</a:t>
            </a:r>
            <a:r>
              <a:rPr lang="en-US" altLang="zh-CN" sz="2400" dirty="0">
                <a:solidFill>
                  <a:srgbClr val="FF0000"/>
                </a:solidFill>
              </a:rPr>
              <a:t>  </a:t>
            </a:r>
            <a:r>
              <a:rPr lang="zh-CN" altLang="en-US" sz="2400" dirty="0">
                <a:solidFill>
                  <a:srgbClr val="FF0000"/>
                </a:solidFill>
              </a:rPr>
              <a:t>使</a:t>
            </a:r>
            <a:r>
              <a:rPr lang="en-US" altLang="zh-CN" sz="2400" dirty="0">
                <a:solidFill>
                  <a:srgbClr val="FF0000"/>
                </a:solidFill>
              </a:rPr>
              <a:t>  </a:t>
            </a:r>
            <a:r>
              <a:rPr lang="zh-CN" altLang="en-US" sz="2400" dirty="0">
                <a:solidFill>
                  <a:srgbClr val="FF0000"/>
                </a:solidFill>
              </a:rPr>
              <a:t>能</a:t>
            </a:r>
            <a:r>
              <a:rPr lang="en-US" altLang="zh-CN" sz="2400" dirty="0">
                <a:solidFill>
                  <a:srgbClr val="FF0000"/>
                </a:solidFill>
              </a:rPr>
              <a:t> </a:t>
            </a:r>
            <a:r>
              <a:rPr lang="zh-CN" altLang="en-US" sz="2400" dirty="0">
                <a:solidFill>
                  <a:srgbClr val="FF0000"/>
                </a:solidFill>
              </a:rPr>
              <a:t>：工序</a:t>
            </a:r>
            <a:r>
              <a:rPr lang="en-US" altLang="zh-CN" sz="2400" dirty="0">
                <a:solidFill>
                  <a:srgbClr val="FF0000"/>
                </a:solidFill>
              </a:rPr>
              <a:t>1</a:t>
            </a:r>
            <a:r>
              <a:rPr lang="zh-CN" altLang="en-US" sz="2400" dirty="0">
                <a:solidFill>
                  <a:srgbClr val="FF0000"/>
                </a:solidFill>
              </a:rPr>
              <a:t>，该动作是否</a:t>
            </a:r>
            <a:r>
              <a:rPr lang="zh-CN" altLang="en-US" sz="2400" dirty="0">
                <a:solidFill>
                  <a:srgbClr val="FF0000"/>
                </a:solidFill>
              </a:rPr>
              <a:t>执行</a:t>
            </a:r>
            <a:endParaRPr lang="zh-CN" altLang="en-US" sz="2400" dirty="0">
              <a:solidFill>
                <a:srgbClr val="FF0000"/>
              </a:solidFill>
            </a:endParaRPr>
          </a:p>
          <a:p>
            <a:r>
              <a:rPr lang="zh-CN" altLang="en-US" sz="2400" dirty="0">
                <a:solidFill>
                  <a:srgbClr val="FF0000"/>
                </a:solidFill>
              </a:rPr>
              <a:t>距离煤机位置：煤机运行后方为正数，煤机运行前方为</a:t>
            </a:r>
            <a:r>
              <a:rPr lang="zh-CN" altLang="en-US" sz="2400" dirty="0">
                <a:solidFill>
                  <a:srgbClr val="FF0000"/>
                </a:solidFill>
              </a:rPr>
              <a:t>负数</a:t>
            </a:r>
            <a:endParaRPr lang="zh-CN" altLang="en-US" sz="2400" dirty="0">
              <a:solidFill>
                <a:srgbClr val="FF0000"/>
              </a:solidFill>
            </a:endParaRPr>
          </a:p>
          <a:p>
            <a:r>
              <a:rPr lang="zh-CN" altLang="en-US" sz="2400" dirty="0">
                <a:solidFill>
                  <a:srgbClr val="FF0000"/>
                </a:solidFill>
              </a:rPr>
              <a:t>触发动作范围：</a:t>
            </a:r>
            <a:r>
              <a:rPr lang="zh-CN" altLang="en-US" sz="2400" dirty="0">
                <a:solidFill>
                  <a:srgbClr val="FF0000"/>
                </a:solidFill>
                <a:sym typeface="+mn-ea"/>
              </a:rPr>
              <a:t>煤机运行一架，触发距离</a:t>
            </a:r>
            <a:r>
              <a:rPr lang="en-US" altLang="zh-CN" sz="2400" dirty="0">
                <a:solidFill>
                  <a:srgbClr val="FF0000"/>
                </a:solidFill>
                <a:sym typeface="+mn-ea"/>
              </a:rPr>
              <a:t>+</a:t>
            </a:r>
            <a:r>
              <a:rPr lang="zh-CN" altLang="en-US" sz="2400" dirty="0">
                <a:solidFill>
                  <a:srgbClr val="FF0000"/>
                </a:solidFill>
                <a:sym typeface="+mn-ea"/>
              </a:rPr>
              <a:t>范围支架进行移架（服务器会判定支架是否进行移架，如果未执行，重新</a:t>
            </a:r>
            <a:r>
              <a:rPr lang="zh-CN" altLang="en-US" sz="2400" dirty="0">
                <a:solidFill>
                  <a:srgbClr val="FF0000"/>
                </a:solidFill>
                <a:sym typeface="+mn-ea"/>
              </a:rPr>
              <a:t>触发）</a:t>
            </a:r>
            <a:endParaRPr lang="en-US" altLang="zh-CN" sz="2400" dirty="0">
              <a:solidFill>
                <a:srgbClr val="FF0000"/>
              </a:solidFill>
            </a:endParaRPr>
          </a:p>
          <a:p>
            <a:r>
              <a:rPr lang="zh-CN" altLang="en-US" sz="2400" dirty="0">
                <a:solidFill>
                  <a:srgbClr val="FF0000"/>
                </a:solidFill>
              </a:rPr>
              <a:t>允许范围起始：工序</a:t>
            </a:r>
            <a:r>
              <a:rPr lang="en-US" altLang="zh-CN" sz="2400" dirty="0">
                <a:solidFill>
                  <a:srgbClr val="FF0000"/>
                </a:solidFill>
              </a:rPr>
              <a:t>1</a:t>
            </a:r>
            <a:r>
              <a:rPr lang="zh-CN" altLang="en-US" sz="2400" dirty="0">
                <a:solidFill>
                  <a:srgbClr val="FF0000"/>
                </a:solidFill>
              </a:rPr>
              <a:t>可以进行移架的支架起始架</a:t>
            </a:r>
            <a:r>
              <a:rPr lang="zh-CN" altLang="en-US" sz="2400" dirty="0">
                <a:solidFill>
                  <a:srgbClr val="FF0000"/>
                </a:solidFill>
              </a:rPr>
              <a:t>号</a:t>
            </a:r>
            <a:endParaRPr lang="zh-CN" altLang="en-US" sz="2400" dirty="0">
              <a:solidFill>
                <a:srgbClr val="FF0000"/>
              </a:solidFill>
            </a:endParaRPr>
          </a:p>
          <a:p>
            <a:r>
              <a:rPr lang="zh-CN" altLang="en-US" sz="2400" dirty="0">
                <a:solidFill>
                  <a:srgbClr val="FF0000"/>
                </a:solidFill>
                <a:sym typeface="+mn-ea"/>
              </a:rPr>
              <a:t>允许范围结束：工序</a:t>
            </a:r>
            <a:r>
              <a:rPr lang="en-US" altLang="zh-CN" sz="2400" dirty="0">
                <a:solidFill>
                  <a:srgbClr val="FF0000"/>
                </a:solidFill>
                <a:sym typeface="+mn-ea"/>
              </a:rPr>
              <a:t>1</a:t>
            </a:r>
            <a:r>
              <a:rPr lang="zh-CN" altLang="en-US" sz="2400" dirty="0">
                <a:solidFill>
                  <a:srgbClr val="FF0000"/>
                </a:solidFill>
                <a:sym typeface="+mn-ea"/>
              </a:rPr>
              <a:t>可以进行移架的支架</a:t>
            </a:r>
            <a:r>
              <a:rPr lang="zh-CN" altLang="en-US" sz="2400" dirty="0">
                <a:solidFill>
                  <a:srgbClr val="FF0000"/>
                </a:solidFill>
                <a:sym typeface="+mn-ea"/>
              </a:rPr>
              <a:t>结束架号</a:t>
            </a:r>
            <a:endParaRPr lang="zh-CN" altLang="en-US" sz="2400" dirty="0">
              <a:solidFill>
                <a:srgbClr val="FF0000"/>
              </a:solidFill>
              <a:sym typeface="+mn-ea"/>
            </a:endParaRPr>
          </a:p>
          <a:p>
            <a:r>
              <a:rPr lang="zh-CN" altLang="en-US" sz="2400" dirty="0">
                <a:solidFill>
                  <a:srgbClr val="FF0000"/>
                </a:solidFill>
              </a:rPr>
              <a:t>双</a:t>
            </a:r>
            <a:r>
              <a:rPr lang="en-US" altLang="zh-CN" sz="2400" dirty="0">
                <a:solidFill>
                  <a:srgbClr val="FF0000"/>
                </a:solidFill>
              </a:rPr>
              <a:t>  </a:t>
            </a:r>
            <a:r>
              <a:rPr lang="zh-CN" altLang="en-US" sz="2400" dirty="0">
                <a:solidFill>
                  <a:srgbClr val="FF0000"/>
                </a:solidFill>
              </a:rPr>
              <a:t>向</a:t>
            </a:r>
            <a:r>
              <a:rPr lang="en-US" altLang="zh-CN" sz="2400" dirty="0">
                <a:solidFill>
                  <a:srgbClr val="FF0000"/>
                </a:solidFill>
              </a:rPr>
              <a:t>  </a:t>
            </a:r>
            <a:r>
              <a:rPr lang="zh-CN" altLang="en-US" sz="2400" dirty="0">
                <a:solidFill>
                  <a:srgbClr val="FF0000"/>
                </a:solidFill>
              </a:rPr>
              <a:t>允</a:t>
            </a:r>
            <a:r>
              <a:rPr lang="en-US" altLang="zh-CN" sz="2400" dirty="0">
                <a:solidFill>
                  <a:srgbClr val="FF0000"/>
                </a:solidFill>
              </a:rPr>
              <a:t>  </a:t>
            </a:r>
            <a:r>
              <a:rPr lang="zh-CN" altLang="en-US" sz="2400" dirty="0">
                <a:solidFill>
                  <a:srgbClr val="FF0000"/>
                </a:solidFill>
              </a:rPr>
              <a:t>许</a:t>
            </a:r>
            <a:r>
              <a:rPr lang="en-US" altLang="zh-CN" sz="2400" dirty="0">
                <a:solidFill>
                  <a:srgbClr val="FF0000"/>
                </a:solidFill>
              </a:rPr>
              <a:t> </a:t>
            </a:r>
            <a:r>
              <a:rPr lang="zh-CN" altLang="en-US" sz="2400" dirty="0">
                <a:solidFill>
                  <a:srgbClr val="FF0000"/>
                </a:solidFill>
              </a:rPr>
              <a:t>：反刀时，另一侧的支架否是执行该</a:t>
            </a:r>
            <a:r>
              <a:rPr lang="zh-CN" altLang="en-US" sz="2400" dirty="0">
                <a:solidFill>
                  <a:srgbClr val="FF0000"/>
                </a:solidFill>
              </a:rPr>
              <a:t>动作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494280" y="3678555"/>
            <a:ext cx="4015740" cy="30118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cut/>
      </p:transition>
    </mc:Choice>
    <mc:Fallback>
      <p:transition spd="slow">
        <p:cut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3731260" y="372745"/>
            <a:ext cx="5175885" cy="5835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zh-CN" altLang="en-US" sz="32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工序</a:t>
            </a:r>
            <a:r>
              <a:rPr lang="en-US" altLang="zh-CN" sz="32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1-</a:t>
            </a:r>
            <a:r>
              <a:rPr lang="zh-CN" altLang="en-US" sz="32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跟机</a:t>
            </a:r>
            <a:r>
              <a:rPr lang="zh-CN" altLang="en-US" sz="32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推溜</a:t>
            </a:r>
            <a:endParaRPr lang="zh-CN" altLang="en-US" sz="32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61290" y="1059815"/>
            <a:ext cx="8673465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</a:rPr>
              <a:t>动</a:t>
            </a:r>
            <a:r>
              <a:rPr lang="en-US" altLang="zh-CN" sz="2400" dirty="0">
                <a:solidFill>
                  <a:srgbClr val="FF0000"/>
                </a:solidFill>
              </a:rPr>
              <a:t>  </a:t>
            </a:r>
            <a:r>
              <a:rPr lang="zh-CN" altLang="en-US" sz="2400" dirty="0">
                <a:solidFill>
                  <a:srgbClr val="FF0000"/>
                </a:solidFill>
              </a:rPr>
              <a:t>作</a:t>
            </a:r>
            <a:r>
              <a:rPr lang="en-US" altLang="zh-CN" sz="2400" dirty="0">
                <a:solidFill>
                  <a:srgbClr val="FF0000"/>
                </a:solidFill>
              </a:rPr>
              <a:t>  </a:t>
            </a:r>
            <a:r>
              <a:rPr lang="zh-CN" altLang="en-US" sz="2400" dirty="0">
                <a:solidFill>
                  <a:srgbClr val="FF0000"/>
                </a:solidFill>
              </a:rPr>
              <a:t>使</a:t>
            </a:r>
            <a:r>
              <a:rPr lang="en-US" altLang="zh-CN" sz="2400" dirty="0">
                <a:solidFill>
                  <a:srgbClr val="FF0000"/>
                </a:solidFill>
              </a:rPr>
              <a:t>  </a:t>
            </a:r>
            <a:r>
              <a:rPr lang="zh-CN" altLang="en-US" sz="2400" dirty="0">
                <a:solidFill>
                  <a:srgbClr val="FF0000"/>
                </a:solidFill>
              </a:rPr>
              <a:t>能</a:t>
            </a:r>
            <a:r>
              <a:rPr lang="en-US" altLang="zh-CN" sz="2400" dirty="0">
                <a:solidFill>
                  <a:srgbClr val="FF0000"/>
                </a:solidFill>
              </a:rPr>
              <a:t> </a:t>
            </a:r>
            <a:r>
              <a:rPr lang="zh-CN" altLang="en-US" sz="2400" dirty="0">
                <a:solidFill>
                  <a:srgbClr val="FF0000"/>
                </a:solidFill>
              </a:rPr>
              <a:t>：工序</a:t>
            </a:r>
            <a:r>
              <a:rPr lang="en-US" altLang="zh-CN" sz="2400" dirty="0">
                <a:solidFill>
                  <a:srgbClr val="FF0000"/>
                </a:solidFill>
              </a:rPr>
              <a:t>1</a:t>
            </a:r>
            <a:r>
              <a:rPr lang="zh-CN" altLang="en-US" sz="2400" dirty="0">
                <a:solidFill>
                  <a:srgbClr val="FF0000"/>
                </a:solidFill>
              </a:rPr>
              <a:t>，该动作是否</a:t>
            </a:r>
            <a:r>
              <a:rPr lang="zh-CN" altLang="en-US" sz="2400" dirty="0">
                <a:solidFill>
                  <a:srgbClr val="FF0000"/>
                </a:solidFill>
              </a:rPr>
              <a:t>执行</a:t>
            </a:r>
            <a:endParaRPr lang="zh-CN" altLang="en-US" sz="2400" dirty="0">
              <a:solidFill>
                <a:srgbClr val="FF0000"/>
              </a:solidFill>
            </a:endParaRPr>
          </a:p>
          <a:p>
            <a:r>
              <a:rPr lang="zh-CN" altLang="en-US" sz="2400" dirty="0">
                <a:solidFill>
                  <a:srgbClr val="FF0000"/>
                </a:solidFill>
              </a:rPr>
              <a:t>距离煤机位置：煤机运行后方为正数，煤机运行前方为</a:t>
            </a:r>
            <a:r>
              <a:rPr lang="zh-CN" altLang="en-US" sz="2400" dirty="0">
                <a:solidFill>
                  <a:srgbClr val="FF0000"/>
                </a:solidFill>
              </a:rPr>
              <a:t>负数</a:t>
            </a:r>
            <a:endParaRPr lang="zh-CN" altLang="en-US" sz="2400" dirty="0">
              <a:solidFill>
                <a:srgbClr val="FF0000"/>
              </a:solidFill>
            </a:endParaRPr>
          </a:p>
          <a:p>
            <a:r>
              <a:rPr lang="zh-CN" altLang="en-US" sz="2400" dirty="0">
                <a:solidFill>
                  <a:srgbClr val="FF0000"/>
                </a:solidFill>
              </a:rPr>
              <a:t>触发动作范围：煤机运行一架，触发距离</a:t>
            </a:r>
            <a:r>
              <a:rPr lang="en-US" altLang="zh-CN" sz="2400" dirty="0">
                <a:solidFill>
                  <a:srgbClr val="FF0000"/>
                </a:solidFill>
              </a:rPr>
              <a:t>+</a:t>
            </a:r>
            <a:r>
              <a:rPr lang="zh-CN" altLang="en-US" sz="2400" dirty="0">
                <a:solidFill>
                  <a:srgbClr val="FF0000"/>
                </a:solidFill>
              </a:rPr>
              <a:t>范围支架进行推溜</a:t>
            </a:r>
            <a:endParaRPr lang="en-US" altLang="zh-CN" sz="2400" dirty="0">
              <a:solidFill>
                <a:srgbClr val="FF0000"/>
              </a:solidFill>
            </a:endParaRPr>
          </a:p>
          <a:p>
            <a:r>
              <a:rPr lang="zh-CN" altLang="en-US" sz="2400" dirty="0">
                <a:solidFill>
                  <a:srgbClr val="FF0000"/>
                </a:solidFill>
              </a:rPr>
              <a:t>允许范围起始：工序</a:t>
            </a:r>
            <a:r>
              <a:rPr lang="en-US" altLang="zh-CN" sz="2400" dirty="0">
                <a:solidFill>
                  <a:srgbClr val="FF0000"/>
                </a:solidFill>
              </a:rPr>
              <a:t>1</a:t>
            </a:r>
            <a:r>
              <a:rPr lang="zh-CN" altLang="en-US" sz="2400" dirty="0">
                <a:solidFill>
                  <a:srgbClr val="FF0000"/>
                </a:solidFill>
              </a:rPr>
              <a:t>可以进行</a:t>
            </a:r>
            <a:r>
              <a:rPr lang="zh-CN" altLang="en-US" sz="2400" dirty="0">
                <a:solidFill>
                  <a:srgbClr val="FF0000"/>
                </a:solidFill>
              </a:rPr>
              <a:t>推溜的支架起始架</a:t>
            </a:r>
            <a:r>
              <a:rPr lang="zh-CN" altLang="en-US" sz="2400" dirty="0">
                <a:solidFill>
                  <a:srgbClr val="FF0000"/>
                </a:solidFill>
              </a:rPr>
              <a:t>号</a:t>
            </a:r>
            <a:endParaRPr lang="zh-CN" altLang="en-US" sz="2400" dirty="0">
              <a:solidFill>
                <a:srgbClr val="FF0000"/>
              </a:solidFill>
            </a:endParaRPr>
          </a:p>
          <a:p>
            <a:r>
              <a:rPr lang="zh-CN" altLang="en-US" sz="2400" dirty="0">
                <a:solidFill>
                  <a:srgbClr val="FF0000"/>
                </a:solidFill>
                <a:sym typeface="+mn-ea"/>
              </a:rPr>
              <a:t>允许范围结束：工序</a:t>
            </a:r>
            <a:r>
              <a:rPr lang="en-US" altLang="zh-CN" sz="2400" dirty="0">
                <a:solidFill>
                  <a:srgbClr val="FF0000"/>
                </a:solidFill>
                <a:sym typeface="+mn-ea"/>
              </a:rPr>
              <a:t>1</a:t>
            </a:r>
            <a:r>
              <a:rPr lang="zh-CN" altLang="en-US" sz="2400" dirty="0">
                <a:solidFill>
                  <a:srgbClr val="FF0000"/>
                </a:solidFill>
                <a:sym typeface="+mn-ea"/>
              </a:rPr>
              <a:t>可以进行</a:t>
            </a:r>
            <a:r>
              <a:rPr lang="zh-CN" altLang="en-US" sz="2400" dirty="0">
                <a:solidFill>
                  <a:srgbClr val="FF0000"/>
                </a:solidFill>
                <a:sym typeface="+mn-ea"/>
              </a:rPr>
              <a:t>推溜</a:t>
            </a:r>
            <a:r>
              <a:rPr lang="zh-CN" altLang="en-US" sz="2400" dirty="0">
                <a:solidFill>
                  <a:srgbClr val="FF0000"/>
                </a:solidFill>
                <a:sym typeface="+mn-ea"/>
              </a:rPr>
              <a:t>的支架</a:t>
            </a:r>
            <a:r>
              <a:rPr lang="zh-CN" altLang="en-US" sz="2400" dirty="0">
                <a:solidFill>
                  <a:srgbClr val="FF0000"/>
                </a:solidFill>
                <a:sym typeface="+mn-ea"/>
              </a:rPr>
              <a:t>结束架号</a:t>
            </a:r>
            <a:endParaRPr lang="zh-CN" altLang="en-US" sz="2400" dirty="0">
              <a:solidFill>
                <a:srgbClr val="FF0000"/>
              </a:solidFill>
              <a:sym typeface="+mn-ea"/>
            </a:endParaRPr>
          </a:p>
          <a:p>
            <a:r>
              <a:rPr lang="zh-CN" altLang="en-US" sz="2400" dirty="0">
                <a:solidFill>
                  <a:srgbClr val="FF0000"/>
                </a:solidFill>
              </a:rPr>
              <a:t>双</a:t>
            </a:r>
            <a:r>
              <a:rPr lang="en-US" altLang="zh-CN" sz="2400" dirty="0">
                <a:solidFill>
                  <a:srgbClr val="FF0000"/>
                </a:solidFill>
              </a:rPr>
              <a:t>  </a:t>
            </a:r>
            <a:r>
              <a:rPr lang="zh-CN" altLang="en-US" sz="2400" dirty="0">
                <a:solidFill>
                  <a:srgbClr val="FF0000"/>
                </a:solidFill>
              </a:rPr>
              <a:t>向</a:t>
            </a:r>
            <a:r>
              <a:rPr lang="en-US" altLang="zh-CN" sz="2400" dirty="0">
                <a:solidFill>
                  <a:srgbClr val="FF0000"/>
                </a:solidFill>
              </a:rPr>
              <a:t>  </a:t>
            </a:r>
            <a:r>
              <a:rPr lang="zh-CN" altLang="en-US" sz="2400" dirty="0">
                <a:solidFill>
                  <a:srgbClr val="FF0000"/>
                </a:solidFill>
              </a:rPr>
              <a:t>允</a:t>
            </a:r>
            <a:r>
              <a:rPr lang="en-US" altLang="zh-CN" sz="2400" dirty="0">
                <a:solidFill>
                  <a:srgbClr val="FF0000"/>
                </a:solidFill>
              </a:rPr>
              <a:t>  </a:t>
            </a:r>
            <a:r>
              <a:rPr lang="zh-CN" altLang="en-US" sz="2400" dirty="0">
                <a:solidFill>
                  <a:srgbClr val="FF0000"/>
                </a:solidFill>
              </a:rPr>
              <a:t>许</a:t>
            </a:r>
            <a:r>
              <a:rPr lang="en-US" altLang="zh-CN" sz="2400" dirty="0">
                <a:solidFill>
                  <a:srgbClr val="FF0000"/>
                </a:solidFill>
              </a:rPr>
              <a:t> </a:t>
            </a:r>
            <a:r>
              <a:rPr lang="zh-CN" altLang="en-US" sz="2400" dirty="0">
                <a:solidFill>
                  <a:srgbClr val="FF0000"/>
                </a:solidFill>
              </a:rPr>
              <a:t>：反刀时，另一侧的支架否是执行该</a:t>
            </a:r>
            <a:r>
              <a:rPr lang="zh-CN" altLang="en-US" sz="2400" dirty="0">
                <a:solidFill>
                  <a:srgbClr val="FF0000"/>
                </a:solidFill>
              </a:rPr>
              <a:t>动作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245360" y="3284855"/>
            <a:ext cx="4504690" cy="30676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cut/>
      </p:transition>
    </mc:Choice>
    <mc:Fallback>
      <p:transition spd="slow">
        <p:cut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 40" descr="背面展示图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925" y="2780665"/>
            <a:ext cx="7974330" cy="3888105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611560" y="1052736"/>
            <a:ext cx="840668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zh-CN" altLang="en-US" kern="100" dirty="0">
                <a:latin typeface="宋体" panose="02010600030101010101" pitchFamily="2" charset="-122"/>
                <a:cs typeface="Times New Roman" panose="02020603050405020304" pitchFamily="18" charset="0"/>
              </a:rPr>
              <a:t>网口：通过六芯网线接入环网设备或其他网络通信设备</a:t>
            </a:r>
            <a:endParaRPr lang="zh-CN" altLang="en-US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zh-CN" altLang="en-US" kern="100" dirty="0">
                <a:latin typeface="宋体" panose="02010600030101010101" pitchFamily="2" charset="-122"/>
                <a:cs typeface="Times New Roman" panose="02020603050405020304" pitchFamily="18" charset="0"/>
              </a:rPr>
              <a:t>左右邻架：通过八芯架间线缆可以与另外一台控制器设备进行连接</a:t>
            </a:r>
            <a:endParaRPr lang="zh-CN" altLang="en-US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spcBef>
                <a:spcPts val="0"/>
              </a:spcBef>
              <a:spcAft>
                <a:spcPts val="0"/>
              </a:spcAft>
            </a:pPr>
            <a:r>
              <a:rPr lang="zh-CN" altLang="en-US" kern="100" dirty="0">
                <a:latin typeface="宋体" panose="02010600030101010101" pitchFamily="2" charset="-122"/>
                <a:cs typeface="Times New Roman" panose="02020603050405020304" pitchFamily="18" charset="0"/>
              </a:rPr>
              <a:t>红外</a:t>
            </a:r>
            <a:r>
              <a:rPr lang="en-US" altLang="zh-CN" kern="100" dirty="0">
                <a:latin typeface="宋体" panose="02010600030101010101" pitchFamily="2" charset="-122"/>
                <a:cs typeface="Times New Roman" panose="02020603050405020304" pitchFamily="18" charset="0"/>
              </a:rPr>
              <a:t>/</a:t>
            </a:r>
            <a:r>
              <a:rPr lang="zh-CN" altLang="en-US" kern="100" dirty="0">
                <a:latin typeface="宋体" panose="02010600030101010101" pitchFamily="2" charset="-122"/>
                <a:cs typeface="Times New Roman" panose="02020603050405020304" pitchFamily="18" charset="0"/>
              </a:rPr>
              <a:t>声光接口：可以通过四芯线缆可连接红外接收、倾角传感器，高度传感器、声光报警器设备</a:t>
            </a:r>
            <a:endParaRPr lang="zh-CN" altLang="en-US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spcBef>
                <a:spcPts val="0"/>
              </a:spcBef>
              <a:spcAft>
                <a:spcPts val="0"/>
              </a:spcAft>
            </a:pPr>
            <a:r>
              <a:rPr lang="zh-CN" altLang="en-US" kern="100" dirty="0">
                <a:latin typeface="宋体" panose="02010600030101010101" pitchFamily="2" charset="-122"/>
                <a:cs typeface="Times New Roman" panose="02020603050405020304" pitchFamily="18" charset="0"/>
              </a:rPr>
              <a:t>行程</a:t>
            </a:r>
            <a:r>
              <a:rPr lang="en-US" altLang="zh-CN" kern="100" dirty="0">
                <a:latin typeface="宋体" panose="02010600030101010101" pitchFamily="2" charset="-122"/>
                <a:cs typeface="Times New Roman" panose="02020603050405020304" pitchFamily="18" charset="0"/>
              </a:rPr>
              <a:t>/</a:t>
            </a:r>
            <a:r>
              <a:rPr lang="zh-CN" altLang="en-US" kern="100" dirty="0">
                <a:latin typeface="宋体" panose="02010600030101010101" pitchFamily="2" charset="-122"/>
                <a:cs typeface="Times New Roman" panose="02020603050405020304" pitchFamily="18" charset="0"/>
              </a:rPr>
              <a:t>压力接口</a:t>
            </a:r>
            <a:r>
              <a:rPr lang="en-US" altLang="zh-CN" kern="100" dirty="0">
                <a:latin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zh-CN" altLang="en-US" kern="100" dirty="0">
                <a:latin typeface="宋体" panose="02010600030101010101" pitchFamily="2" charset="-122"/>
                <a:cs typeface="Times New Roman" panose="02020603050405020304" pitchFamily="18" charset="0"/>
              </a:rPr>
              <a:t>模拟</a:t>
            </a:r>
            <a:r>
              <a:rPr lang="en-US" altLang="zh-CN" kern="100" dirty="0">
                <a:latin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kern="100" dirty="0">
                <a:latin typeface="宋体" panose="02010600030101010101" pitchFamily="2" charset="-122"/>
                <a:cs typeface="Times New Roman" panose="02020603050405020304" pitchFamily="18" charset="0"/>
              </a:rPr>
              <a:t>到模拟</a:t>
            </a:r>
            <a:r>
              <a:rPr lang="en-US" altLang="zh-CN" kern="100" dirty="0">
                <a:latin typeface="宋体" panose="02010600030101010101" pitchFamily="2" charset="-122"/>
                <a:cs typeface="Times New Roman" panose="02020603050405020304" pitchFamily="18" charset="0"/>
              </a:rPr>
              <a:t>4)</a:t>
            </a:r>
            <a:r>
              <a:rPr lang="zh-CN" altLang="en-US" kern="100" dirty="0">
                <a:latin typeface="宋体" panose="02010600030101010101" pitchFamily="2" charset="-122"/>
                <a:cs typeface="Times New Roman" panose="02020603050405020304" pitchFamily="18" charset="0"/>
              </a:rPr>
              <a:t>：通过四芯线缆连接行程传感器、压力传感器</a:t>
            </a:r>
            <a:endParaRPr lang="zh-CN" altLang="en-US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zh-CN" altLang="en-US" kern="100" dirty="0">
                <a:latin typeface="宋体" panose="02010600030101010101" pitchFamily="2" charset="-122"/>
                <a:cs typeface="Times New Roman" panose="02020603050405020304" pitchFamily="18" charset="0"/>
              </a:rPr>
              <a:t>电磁阀接口：通过四芯线缆连接电磁阀驱动器</a:t>
            </a:r>
            <a:endParaRPr lang="en-US" altLang="zh-CN" kern="100" dirty="0">
              <a:latin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endParaRPr lang="en-US" altLang="zh-CN" kern="100" dirty="0">
              <a:latin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endParaRPr lang="en-US" altLang="zh-CN" kern="100" dirty="0">
              <a:latin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endParaRPr lang="en-US" altLang="zh-CN" kern="100" dirty="0">
              <a:latin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endParaRPr lang="zh-CN" altLang="en-US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731260" y="372745"/>
            <a:ext cx="5175885" cy="5835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zh-CN" altLang="en-US" sz="32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接口设置</a:t>
            </a:r>
            <a:endParaRPr lang="zh-CN" altLang="en-US" sz="32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cut/>
      </p:transition>
    </mc:Choice>
    <mc:Fallback>
      <p:transition spd="slow">
        <p:cut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jhy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9539" y="2060848"/>
            <a:ext cx="3942461" cy="200072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259632" y="1268760"/>
            <a:ext cx="5175885" cy="107721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zh-CN" altLang="en-US" sz="32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红外对码模块指示灯说明</a:t>
            </a:r>
            <a:endParaRPr lang="en-US" altLang="zh-CN" sz="32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endParaRPr lang="zh-CN" altLang="en-US" sz="32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" name="圆角矩形 4"/>
          <p:cNvSpPr/>
          <p:nvPr/>
        </p:nvSpPr>
        <p:spPr>
          <a:xfrm>
            <a:off x="3347864" y="3212976"/>
            <a:ext cx="864096" cy="648072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" name="直接箭头连接符 2"/>
          <p:cNvCxnSpPr/>
          <p:nvPr/>
        </p:nvCxnSpPr>
        <p:spPr>
          <a:xfrm flipH="1">
            <a:off x="3131840" y="3877096"/>
            <a:ext cx="774752" cy="992608"/>
          </a:xfrm>
          <a:prstGeom prst="straightConnector1">
            <a:avLst/>
          </a:prstGeom>
          <a:ln w="76200">
            <a:solidFill>
              <a:srgbClr val="FF0000"/>
            </a:solidFill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5652135" y="2132965"/>
            <a:ext cx="3096260" cy="35121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dirty="0"/>
              <a:t>红外对码模块指示灯：</a:t>
            </a:r>
            <a:endParaRPr lang="en-US" altLang="zh-CN" dirty="0"/>
          </a:p>
          <a:p>
            <a:r>
              <a:rPr lang="en-US" altLang="zh-CN" dirty="0"/>
              <a:t>D1</a:t>
            </a:r>
            <a:r>
              <a:rPr lang="zh-CN" altLang="en-US" dirty="0"/>
              <a:t>：红外发射灯</a:t>
            </a:r>
            <a:r>
              <a:rPr lang="en-US" altLang="zh-CN" dirty="0"/>
              <a:t>(</a:t>
            </a:r>
            <a:r>
              <a:rPr lang="zh-CN" altLang="en-US" dirty="0"/>
              <a:t>红外光</a:t>
            </a:r>
            <a:r>
              <a:rPr lang="en-US" altLang="zh-CN" dirty="0"/>
              <a:t>)</a:t>
            </a:r>
            <a:endParaRPr lang="en-US" altLang="zh-CN" dirty="0"/>
          </a:p>
          <a:p>
            <a:r>
              <a:rPr lang="en-US" altLang="zh-CN" dirty="0"/>
              <a:t>D2</a:t>
            </a:r>
            <a:r>
              <a:rPr lang="zh-CN" altLang="en-US" dirty="0"/>
              <a:t>：红外对码灯</a:t>
            </a:r>
            <a:endParaRPr lang="zh-CN" altLang="en-US" dirty="0"/>
          </a:p>
          <a:p>
            <a:r>
              <a:rPr lang="zh-CN" altLang="en-US" dirty="0"/>
              <a:t>当处于对码状态或者遥控器控制时此灯处于闪烁状态</a:t>
            </a:r>
            <a:endParaRPr lang="en-US" altLang="zh-CN" dirty="0"/>
          </a:p>
          <a:p>
            <a:r>
              <a:rPr lang="en-US" altLang="zh-CN" dirty="0"/>
              <a:t>D3</a:t>
            </a:r>
            <a:r>
              <a:rPr lang="zh-CN" altLang="en-US" dirty="0"/>
              <a:t>：电源指示灯</a:t>
            </a:r>
            <a:r>
              <a:rPr lang="en-US" altLang="zh-CN" dirty="0"/>
              <a:t>,</a:t>
            </a:r>
            <a:r>
              <a:rPr lang="zh-CN" altLang="en-US" dirty="0"/>
              <a:t>上电时亮黄色灯</a:t>
            </a:r>
            <a:r>
              <a:rPr lang="en-US" altLang="zh-CN" dirty="0"/>
              <a:t>,</a:t>
            </a:r>
            <a:r>
              <a:rPr lang="zh-CN" altLang="en-US" dirty="0"/>
              <a:t>断电时</a:t>
            </a:r>
            <a:r>
              <a:rPr lang="zh-CN" altLang="en-US" dirty="0"/>
              <a:t>熄灭</a:t>
            </a:r>
            <a:endParaRPr lang="en-US" altLang="zh-CN" dirty="0"/>
          </a:p>
          <a:p>
            <a:r>
              <a:rPr lang="en-US" altLang="zh-CN" dirty="0"/>
              <a:t>D4:</a:t>
            </a:r>
            <a:r>
              <a:rPr lang="zh-CN" altLang="en-US" dirty="0"/>
              <a:t>网络通信发送灯</a:t>
            </a:r>
            <a:r>
              <a:rPr lang="en-US" altLang="zh-CN" dirty="0"/>
              <a:t>(</a:t>
            </a:r>
            <a:r>
              <a:rPr lang="zh-CN" altLang="en-US" dirty="0"/>
              <a:t>未使用</a:t>
            </a:r>
            <a:r>
              <a:rPr lang="en-US" altLang="zh-CN" dirty="0"/>
              <a:t>)</a:t>
            </a:r>
            <a:endParaRPr lang="en-US" altLang="zh-CN" dirty="0"/>
          </a:p>
          <a:p>
            <a:r>
              <a:rPr lang="en-US" altLang="zh-CN" dirty="0"/>
              <a:t>D5:</a:t>
            </a:r>
            <a:r>
              <a:rPr lang="zh-CN" altLang="en-US" dirty="0"/>
              <a:t>网络通信接收灯</a:t>
            </a:r>
            <a:r>
              <a:rPr lang="en-US" altLang="zh-CN" dirty="0"/>
              <a:t>(</a:t>
            </a:r>
            <a:r>
              <a:rPr lang="zh-CN" altLang="en-US" dirty="0"/>
              <a:t>未使用</a:t>
            </a:r>
            <a:r>
              <a:rPr lang="en-US" altLang="zh-CN" dirty="0"/>
              <a:t>)</a:t>
            </a:r>
            <a:endParaRPr lang="en-US" altLang="zh-CN" dirty="0"/>
          </a:p>
          <a:p>
            <a:r>
              <a:rPr lang="en-US" altLang="zh-CN" dirty="0"/>
              <a:t>D6:</a:t>
            </a:r>
            <a:r>
              <a:rPr lang="zh-CN" altLang="en-US" dirty="0"/>
              <a:t>  无线接收指示灯</a:t>
            </a:r>
            <a:endParaRPr lang="zh-CN" altLang="en-US" dirty="0"/>
          </a:p>
          <a:p>
            <a:r>
              <a:rPr lang="zh-CN" altLang="en-US" dirty="0"/>
              <a:t>服务器使能</a:t>
            </a:r>
            <a:r>
              <a:rPr lang="en-US" altLang="zh-CN" dirty="0"/>
              <a:t>,</a:t>
            </a:r>
            <a:r>
              <a:rPr lang="zh-CN" altLang="en-US" dirty="0"/>
              <a:t>收到红外信号时</a:t>
            </a:r>
            <a:r>
              <a:rPr lang="en-US" altLang="zh-CN" dirty="0"/>
              <a:t>,</a:t>
            </a:r>
            <a:r>
              <a:rPr lang="zh-CN" altLang="en-US" dirty="0"/>
              <a:t>此灯会亮</a:t>
            </a:r>
            <a:r>
              <a:rPr lang="zh-CN" altLang="en-US" dirty="0"/>
              <a:t>蓝色</a:t>
            </a:r>
            <a:endParaRPr lang="zh-CN" altLang="en-US" dirty="0"/>
          </a:p>
        </p:txBody>
      </p:sp>
      <p:pic>
        <p:nvPicPr>
          <p:cNvPr id="6" name="图片 5" descr="1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940" y="4509135"/>
            <a:ext cx="1971040" cy="18599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cut/>
      </p:transition>
    </mc:Choice>
    <mc:Fallback>
      <p:transition spd="slow">
        <p:cut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jhy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9539" y="2060848"/>
            <a:ext cx="3942461" cy="200072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691432" y="1124615"/>
            <a:ext cx="5175885" cy="107632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marL="457200" lvl="1" indent="457200"/>
            <a:r>
              <a:rPr lang="zh-CN" altLang="en-US" sz="32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急停</a:t>
            </a:r>
            <a:r>
              <a:rPr lang="zh-CN" altLang="en-US" sz="32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闭锁模块说明</a:t>
            </a:r>
            <a:endParaRPr lang="en-US" altLang="zh-CN" sz="32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endParaRPr lang="zh-CN" altLang="en-US" sz="32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" name="圆角矩形 4"/>
          <p:cNvSpPr/>
          <p:nvPr/>
        </p:nvSpPr>
        <p:spPr>
          <a:xfrm>
            <a:off x="3347864" y="2454786"/>
            <a:ext cx="864096" cy="648072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" name="直接箭头连接符 2"/>
          <p:cNvCxnSpPr/>
          <p:nvPr/>
        </p:nvCxnSpPr>
        <p:spPr>
          <a:xfrm flipH="1">
            <a:off x="3060137" y="3211616"/>
            <a:ext cx="720090" cy="1297305"/>
          </a:xfrm>
          <a:prstGeom prst="straightConnector1">
            <a:avLst/>
          </a:prstGeom>
          <a:ln w="76200">
            <a:solidFill>
              <a:srgbClr val="FF0000"/>
            </a:solidFill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5652135" y="2132965"/>
            <a:ext cx="3096260" cy="35121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dirty="0"/>
              <a:t>急停闭锁模块说明</a:t>
            </a:r>
            <a:r>
              <a:rPr lang="en-US" altLang="zh-CN" dirty="0"/>
              <a:t>:</a:t>
            </a:r>
            <a:endParaRPr lang="en-US" altLang="zh-CN" dirty="0"/>
          </a:p>
          <a:p>
            <a:r>
              <a:rPr lang="zh-CN" altLang="en-US" dirty="0"/>
              <a:t>急停：</a:t>
            </a:r>
            <a:endParaRPr lang="zh-CN" altLang="en-US" dirty="0"/>
          </a:p>
          <a:p>
            <a:r>
              <a:rPr lang="zh-CN" altLang="en-US" dirty="0"/>
              <a:t>工作面拍下急停时，本架及左右邻架的</a:t>
            </a:r>
            <a:r>
              <a:rPr lang="en-US" altLang="zh-CN" dirty="0"/>
              <a:t>B12V</a:t>
            </a:r>
            <a:r>
              <a:rPr lang="zh-CN" altLang="en-US" dirty="0"/>
              <a:t>会被切断，其他处于急停的支架只能执行手动动作，不能执行自动</a:t>
            </a:r>
            <a:r>
              <a:rPr lang="zh-CN" altLang="en-US" dirty="0"/>
              <a:t>动作</a:t>
            </a:r>
            <a:endParaRPr lang="zh-CN" altLang="en-US" dirty="0"/>
          </a:p>
          <a:p>
            <a:r>
              <a:rPr lang="zh-CN" altLang="en-US" dirty="0"/>
              <a:t>闭锁：</a:t>
            </a:r>
            <a:endParaRPr lang="zh-CN" altLang="en-US" dirty="0"/>
          </a:p>
          <a:p>
            <a:r>
              <a:rPr lang="zh-CN" altLang="en-US" dirty="0"/>
              <a:t>工作面拍下闭锁时，</a:t>
            </a:r>
            <a:r>
              <a:rPr lang="zh-CN" altLang="en-US" dirty="0">
                <a:sym typeface="+mn-ea"/>
              </a:rPr>
              <a:t>本架及左右邻架的</a:t>
            </a:r>
            <a:r>
              <a:rPr lang="en-US" altLang="zh-CN" dirty="0">
                <a:sym typeface="+mn-ea"/>
              </a:rPr>
              <a:t>B12V</a:t>
            </a:r>
            <a:r>
              <a:rPr lang="zh-CN" altLang="en-US" dirty="0">
                <a:sym typeface="+mn-ea"/>
              </a:rPr>
              <a:t>会被切断</a:t>
            </a:r>
            <a:endParaRPr lang="zh-CN" altLang="en-US" dirty="0"/>
          </a:p>
        </p:txBody>
      </p:sp>
      <p:pic>
        <p:nvPicPr>
          <p:cNvPr id="8" name="图片 7" descr="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150" y="4725035"/>
            <a:ext cx="2186940" cy="14782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cut/>
      </p:transition>
    </mc:Choice>
    <mc:Fallback>
      <p:transition spd="slow">
        <p:cut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微信截图_2022071114435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1460" y="1052830"/>
            <a:ext cx="8743950" cy="533336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731260" y="372745"/>
            <a:ext cx="5175885" cy="5835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zh-CN" altLang="en-US" sz="32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主界面介绍</a:t>
            </a:r>
            <a:endParaRPr lang="zh-CN" altLang="en-US" sz="32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cut/>
      </p:transition>
    </mc:Choice>
    <mc:Fallback>
      <p:transition spd="slow">
        <p:cut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/>
          <p:cNvSpPr txBox="1"/>
          <p:nvPr/>
        </p:nvSpPr>
        <p:spPr>
          <a:xfrm>
            <a:off x="2699385" y="1852295"/>
            <a:ext cx="3333115" cy="5835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en-US" altLang="zh-CN" sz="32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 </a:t>
            </a:r>
            <a:r>
              <a:rPr lang="zh-CN" altLang="en-US" sz="32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控制器控制</a:t>
            </a:r>
            <a:r>
              <a:rPr lang="zh-CN" altLang="en-US" sz="32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方式</a:t>
            </a:r>
            <a:endParaRPr lang="zh-CN" altLang="en-US" sz="32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509260" y="3068960"/>
            <a:ext cx="61254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主要包括本架控制，邻隔架控制及成组控制等控制方式</a:t>
            </a:r>
            <a:endParaRPr lang="zh-CN" altLang="en-US" sz="24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cut/>
      </p:transition>
    </mc:Choice>
    <mc:Fallback>
      <p:transition spd="slow">
        <p:cut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屏幕截图0000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79950" y="-27575"/>
            <a:ext cx="3559175" cy="2372995"/>
          </a:xfrm>
          <a:prstGeom prst="rect">
            <a:avLst/>
          </a:prstGeom>
        </p:spPr>
      </p:pic>
      <p:pic>
        <p:nvPicPr>
          <p:cNvPr id="15" name="图片 14" descr="jhy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15" y="2637155"/>
            <a:ext cx="7409815" cy="3760470"/>
          </a:xfrm>
          <a:prstGeom prst="rect">
            <a:avLst/>
          </a:prstGeom>
        </p:spPr>
      </p:pic>
      <p:cxnSp>
        <p:nvCxnSpPr>
          <p:cNvPr id="4" name="直接箭头连接符 3"/>
          <p:cNvCxnSpPr>
            <a:stCxn id="5" idx="3"/>
            <a:endCxn id="8" idx="1"/>
          </p:cNvCxnSpPr>
          <p:nvPr/>
        </p:nvCxnSpPr>
        <p:spPr>
          <a:xfrm flipV="1">
            <a:off x="4931390" y="4517390"/>
            <a:ext cx="3169002" cy="864072"/>
          </a:xfrm>
          <a:prstGeom prst="straightConnector1">
            <a:avLst/>
          </a:prstGeom>
          <a:ln w="76200">
            <a:solidFill>
              <a:srgbClr val="FF0000"/>
            </a:solidFill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" name="圆角矩形 4"/>
          <p:cNvSpPr/>
          <p:nvPr/>
        </p:nvSpPr>
        <p:spPr>
          <a:xfrm>
            <a:off x="4427984" y="5093541"/>
            <a:ext cx="503406" cy="575841"/>
          </a:xfrm>
          <a:prstGeom prst="round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0392" y="4112238"/>
            <a:ext cx="900866" cy="810303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文本框 9"/>
          <p:cNvSpPr txBox="1"/>
          <p:nvPr/>
        </p:nvSpPr>
        <p:spPr>
          <a:xfrm>
            <a:off x="3731260" y="372745"/>
            <a:ext cx="5175885" cy="5835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zh-CN" altLang="en-US" sz="32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工况</a:t>
            </a:r>
            <a:endParaRPr lang="zh-CN" altLang="en-US" sz="32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97230" y="1163129"/>
            <a:ext cx="4896544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通过</a:t>
            </a:r>
            <a:r>
              <a:rPr lang="en-US" altLang="zh-CN" dirty="0"/>
              <a:t>”</a:t>
            </a:r>
            <a:r>
              <a:rPr lang="zh-CN" altLang="en-US" dirty="0"/>
              <a:t>工况键</a:t>
            </a:r>
            <a:r>
              <a:rPr lang="en-US" altLang="zh-CN" dirty="0"/>
              <a:t>”</a:t>
            </a:r>
            <a:r>
              <a:rPr lang="zh-CN" altLang="en-US" dirty="0"/>
              <a:t>可以进入</a:t>
            </a:r>
            <a:r>
              <a:rPr lang="en-US" altLang="zh-CN" dirty="0"/>
              <a:t>”</a:t>
            </a:r>
            <a:r>
              <a:rPr lang="zh-CN" altLang="en-US" dirty="0"/>
              <a:t>状态界面</a:t>
            </a:r>
            <a:r>
              <a:rPr lang="en-US" altLang="zh-CN" dirty="0"/>
              <a:t>”</a:t>
            </a:r>
            <a:r>
              <a:rPr lang="zh-CN" altLang="en-US" dirty="0"/>
              <a:t>，查看传感器数据，故障，版本，</a:t>
            </a:r>
            <a:r>
              <a:rPr lang="zh-CN" altLang="en-US" dirty="0"/>
              <a:t>日志等控制器和外围设备状态信息。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cut/>
      </p:transition>
    </mc:Choice>
    <mc:Fallback>
      <p:transition spd="slow">
        <p:cut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3731260" y="372745"/>
            <a:ext cx="5175885" cy="5835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zh-CN" altLang="en-US" sz="32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本架控制</a:t>
            </a:r>
            <a:endParaRPr lang="zh-CN" altLang="en-US" sz="32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7" name="图片 6" descr="jhy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315" y="2637155"/>
            <a:ext cx="7409815" cy="3760470"/>
          </a:xfrm>
          <a:prstGeom prst="rect">
            <a:avLst/>
          </a:prstGeom>
        </p:spPr>
      </p:pic>
      <p:cxnSp>
        <p:nvCxnSpPr>
          <p:cNvPr id="4" name="直接箭头连接符 3"/>
          <p:cNvCxnSpPr>
            <a:stCxn id="5" idx="0"/>
          </p:cNvCxnSpPr>
          <p:nvPr/>
        </p:nvCxnSpPr>
        <p:spPr>
          <a:xfrm flipV="1">
            <a:off x="4685665" y="2420888"/>
            <a:ext cx="1542519" cy="1722487"/>
          </a:xfrm>
          <a:prstGeom prst="straightConnector1">
            <a:avLst/>
          </a:prstGeom>
          <a:ln w="76200">
            <a:solidFill>
              <a:srgbClr val="FF0000"/>
            </a:solidFill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" name="圆角矩形 4"/>
          <p:cNvSpPr/>
          <p:nvPr/>
        </p:nvSpPr>
        <p:spPr>
          <a:xfrm>
            <a:off x="4427855" y="4143375"/>
            <a:ext cx="515620" cy="489585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 descr="未标题-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2920" y="0"/>
            <a:ext cx="3548380" cy="2373630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161457" y="1059845"/>
            <a:ext cx="4619625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推溜动作属于本架可执行动作</a:t>
            </a:r>
            <a:endParaRPr lang="en-US" altLang="zh-CN" sz="2400" dirty="0"/>
          </a:p>
          <a:p>
            <a:r>
              <a:rPr lang="en-US" altLang="zh-CN" sz="2400" dirty="0"/>
              <a:t>1</a:t>
            </a:r>
            <a:r>
              <a:rPr lang="zh-CN" altLang="en-US" sz="2400" dirty="0"/>
              <a:t>、按下推溜为：本架自动推溜，</a:t>
            </a:r>
            <a:endParaRPr lang="en-US" altLang="zh-CN" sz="2400" dirty="0"/>
          </a:p>
          <a:p>
            <a:r>
              <a:rPr lang="zh-CN" altLang="en-US" sz="2400" dirty="0"/>
              <a:t>再次按下，本架推溜动作结束。</a:t>
            </a:r>
            <a:endParaRPr lang="zh-CN" altLang="en-US" sz="24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cut/>
      </p:transition>
    </mc:Choice>
    <mc:Fallback>
      <p:transition spd="slow">
        <p:cut/>
      </p:transition>
    </mc:Fallback>
  </mc:AlternateContent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PP_MARK_KEY" val="a7e6fc16-d2e9-4ea9-a83a-8fdc0add0f12"/>
  <p:tag name="COMMONDATA" val="eyJoZGlkIjoiZWViMGI2ZGNjNWJhZDlkMTk5N2U4MmMzNWMyZTlmYjIifQ=="/>
  <p:tag name="commondata" val="eyJoZGlkIjoiYjQ3N2QwY2YyMzYxMmQ3NmY5MDI2MDk1NDNmZGFjYTMifQ=="/>
</p:tagLst>
</file>

<file path=ppt/tags/tag2.xml><?xml version="1.0" encoding="utf-8"?>
<p:tagLst xmlns:p="http://schemas.openxmlformats.org/presentationml/2006/main">
  <p:tag name="KSO_WM_UNIT_PLACING_PICTURE_USER_VIEWPORT" val="{&quot;height&quot;:5922,&quot;width&quot;:11669}"/>
</p:tagLst>
</file>

<file path=ppt/tags/tag3.xml><?xml version="1.0" encoding="utf-8"?>
<p:tagLst xmlns:p="http://schemas.openxmlformats.org/presentationml/2006/main">
  <p:tag name="KSO_WM_BEAUTIFY_FLAG" val=""/>
  <p:tag name="KSO_WM_UNIT_PLACING_PICTURE_USER_VIEWPORT" val="{&quot;height&quot;:7680,&quot;width&quot;:10716}"/>
</p:tagLst>
</file>

<file path=ppt/tags/tag4.xml><?xml version="1.0" encoding="utf-8"?>
<p:tagLst xmlns:p="http://schemas.openxmlformats.org/presentationml/2006/main">
  <p:tag name="KSO_WM_UNIT_PLACING_PICTURE_USER_VIEWPORT" val="{&quot;height&quot;:5922,&quot;width&quot;:11669}"/>
</p:tagLst>
</file>

<file path=ppt/tags/tag5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UNIT_PLACING_PICTURE_USER_VIEWPORT" val="{&quot;height&quot;:5922,&quot;width&quot;:11669}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UNIT_PLACING_PICTURE_USER_VIEWPORT" val="{&quot;height&quot;:5922,&quot;width&quot;:11669}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2489</Words>
  <Application>WPS 演示</Application>
  <PresentationFormat>全屏显示(4:3)</PresentationFormat>
  <Paragraphs>218</Paragraphs>
  <Slides>39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39</vt:i4>
      </vt:variant>
      <vt:variant>
        <vt:lpstr>自定义放映</vt:lpstr>
      </vt:variant>
      <vt:variant>
        <vt:i4>1</vt:i4>
      </vt:variant>
    </vt:vector>
  </HeadingPairs>
  <TitlesOfParts>
    <vt:vector size="48" baseType="lpstr">
      <vt:lpstr>Arial</vt:lpstr>
      <vt:lpstr>宋体</vt:lpstr>
      <vt:lpstr>Wingdings</vt:lpstr>
      <vt:lpstr>Calibri</vt:lpstr>
      <vt:lpstr>微软雅黑</vt:lpstr>
      <vt:lpstr>Arial Unicode MS</vt:lpstr>
      <vt:lpstr>Times New Roman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自定义放映 1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HNLPC131</dc:creator>
  <cp:lastModifiedBy>颖伕</cp:lastModifiedBy>
  <cp:revision>1157</cp:revision>
  <dcterms:created xsi:type="dcterms:W3CDTF">2021-05-26T00:19:00Z</dcterms:created>
  <dcterms:modified xsi:type="dcterms:W3CDTF">2024-01-17T01:59:05Z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2052-12.1.0.16250</vt:lpwstr>
  </property>
  <property fmtid="{D5CDD505-2E9C-101B-9397-08002B2CF9AE}" pid="3" name="ICV">
    <vt:lpwstr>69E281DC62AA40FCB1FF79EFF7D4BC9E</vt:lpwstr>
  </property>
</Properties>
</file>